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76" r:id="rId2"/>
    <p:sldId id="290" r:id="rId3"/>
    <p:sldId id="292" r:id="rId4"/>
    <p:sldId id="306" r:id="rId5"/>
    <p:sldId id="307" r:id="rId6"/>
    <p:sldId id="312" r:id="rId7"/>
    <p:sldId id="308" r:id="rId8"/>
    <p:sldId id="309" r:id="rId9"/>
    <p:sldId id="310" r:id="rId10"/>
    <p:sldId id="311" r:id="rId11"/>
    <p:sldId id="280" r:id="rId12"/>
    <p:sldId id="305" r:id="rId13"/>
    <p:sldId id="293" r:id="rId14"/>
    <p:sldId id="313" r:id="rId15"/>
    <p:sldId id="314" r:id="rId16"/>
    <p:sldId id="295" r:id="rId17"/>
    <p:sldId id="297" r:id="rId18"/>
    <p:sldId id="298" r:id="rId19"/>
    <p:sldId id="299" r:id="rId20"/>
    <p:sldId id="315" r:id="rId21"/>
    <p:sldId id="316" r:id="rId22"/>
    <p:sldId id="300" r:id="rId23"/>
    <p:sldId id="317" r:id="rId24"/>
    <p:sldId id="318" r:id="rId25"/>
    <p:sldId id="319" r:id="rId26"/>
    <p:sldId id="321" r:id="rId27"/>
    <p:sldId id="320" r:id="rId28"/>
    <p:sldId id="322" r:id="rId29"/>
    <p:sldId id="325" r:id="rId30"/>
    <p:sldId id="324" r:id="rId31"/>
    <p:sldId id="323" r:id="rId32"/>
    <p:sldId id="326" r:id="rId33"/>
    <p:sldId id="327" r:id="rId34"/>
    <p:sldId id="328" r:id="rId35"/>
    <p:sldId id="329" r:id="rId36"/>
    <p:sldId id="330" r:id="rId37"/>
    <p:sldId id="331" r:id="rId38"/>
    <p:sldId id="333" r:id="rId39"/>
    <p:sldId id="335" r:id="rId40"/>
    <p:sldId id="334" r:id="rId41"/>
    <p:sldId id="337" r:id="rId42"/>
    <p:sldId id="336" r:id="rId43"/>
    <p:sldId id="338" r:id="rId44"/>
    <p:sldId id="302" r:id="rId45"/>
    <p:sldId id="303" r:id="rId46"/>
    <p:sldId id="304" r:id="rId47"/>
    <p:sldId id="285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53982"/>
    <a:srgbClr val="E2201D"/>
    <a:srgbClr val="FE9809"/>
    <a:srgbClr val="EEEEEB"/>
    <a:srgbClr val="DFE2EA"/>
    <a:srgbClr val="4965A5"/>
    <a:srgbClr val="FEB200"/>
    <a:srgbClr val="B8382E"/>
    <a:srgbClr val="273B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7" autoAdjust="0"/>
    <p:restoredTop sz="92923" autoAdjust="0"/>
  </p:normalViewPr>
  <p:slideViewPr>
    <p:cSldViewPr>
      <p:cViewPr varScale="1">
        <p:scale>
          <a:sx n="77" d="100"/>
          <a:sy n="77" d="100"/>
        </p:scale>
        <p:origin x="619" y="5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BAF67-4C1B-977E-C412-76EA6C961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F466B-C1FB-105E-4384-ACF8A5F95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F180A-1EAD-3AFC-746A-42C85F81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BB011-1E4C-5D9D-E405-D663F16F2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9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5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4BD38-2740-9F5A-E0A5-726528AF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023E7-AB10-A0DA-98D0-F7A732886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A0ED8-444E-D27E-4816-DE7BB213C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51E6-C0BF-4118-3D7C-8A374212F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81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60697-0E31-D5ED-A62D-26CFE7E3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6B848-FAD4-9DDD-7CAC-CB7471AA9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85FE7-411C-6A8C-17E1-6164431B4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09762-011D-7948-45FD-C9DC3DF2C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91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4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61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2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6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36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20DC2-D895-BED6-9CD3-EA091552E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90A17-E1AC-5582-1940-99758DF96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57653-E6F7-3778-DD2A-87E82B46F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931D9-350B-D4EB-F090-E8EA2F41D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76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AD9B-E019-D5F5-6ECA-59A120FF4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CBE2F-AEBB-5398-4449-2F017B22C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8DD2-2ABD-B8B9-22D1-F09806A47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5065E-30BE-9B9D-08E4-C0838CB5F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58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5139-6B2E-99D2-1B33-A68E97740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66294-87B7-0ECD-845F-0F66ED5E8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2DB3A-9C92-E451-B133-2984ED9D1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56D40-AAAD-8E45-A828-DB2498E23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21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3B0E4-A615-63CE-0EF1-EF350CB16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4C27E-DAB3-8A46-C787-60CF34E42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F9AD8-5724-DDFB-D163-B31C523CC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4B6E2-E067-3294-0E01-98BB07B61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71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B9AE-9BC9-9CE8-8A85-8129BAC7D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007C6-4D36-7843-5FEF-510127FDD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97E39-D954-89DA-8BF6-A8D2AA96A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F68EB-069E-38F6-9526-90055E027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23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C5AB1-0312-54DC-9725-6CB1B28B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23FC9-EE05-5F7B-48AA-4E4330E89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5E0F6-CDCD-B59A-982D-CCF428F27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A52D3-A509-1B02-6F6F-9E9E8D770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14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77498-C5B3-9B66-32A8-B5018CC86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4E7B7-DAD5-14C7-B3F1-E16092541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6CFC6-EE73-C036-5C5F-E1F90B3BF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B0CE-5C4C-0361-D37D-CBB1D6006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1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AA62D-BE72-E6C9-D24A-39180CC7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C4D00-042E-6B45-F4BD-9D1700DD6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67C07-F6E7-4E9D-357D-9120DF11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CA245-B32F-E902-E859-2826086F6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74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C159-384B-7A34-C0EB-5585C1AF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718C-DFA3-91E7-8C28-E2652BAD2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A2E03-6A80-0C34-7EBB-AEDBC35F3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28CEB-7BCF-1040-68BC-A18FE9FC6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6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52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73DAE-44AC-C89D-40E4-7219ABEBE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4B5D9-5DF0-25CE-828A-F1C829E01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819A8-0233-29A7-D101-F8138592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B1031-F2B7-F25C-6A6E-675C52C99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3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B198B-868B-FAF1-D689-41F7A9FB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4F88F-61BB-7A16-BCE5-F9B5FA2A0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2E5E8-23BD-A657-A150-E1BCB79DA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6D4A-6EC8-F3AE-0245-054314884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06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D2A89-B525-43FB-948A-32693A577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EECF1-07E3-FB7A-FB5B-37AFCC390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022E4-BC2E-DA81-96C7-55594E758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F3D7-E509-F9D3-B5E1-7D68476CA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1FEF-004C-82E8-B4D1-B48C8C8D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2F3906-742A-C486-02E8-791ECA153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5E6C9-3E04-7C07-8C98-4A473287D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7B6ED-253B-F061-166C-FB65AD5C4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05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522A-BF8E-5020-1FAD-7B6128E9C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F4B20-F024-9198-F912-E2C5CFF10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9C884-2FE0-8EC3-9A58-3050C1275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D5B31-21B8-963E-1C5B-340A19EF8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70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907F-F890-BA02-F4C8-136AD7B93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CE385-22E0-C3F6-CDB1-4CE12C156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7F3B9-69FA-1CDB-5F4A-D1F8A44FB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D5D24-B65B-F3F8-D491-EAB3D8AD9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F572-D5B8-980E-0C20-5B8047117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C7F17-42BC-07AC-DE7E-F6E03A247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539BA-18A2-DBF8-D6F4-2DB21194E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9F4D9-E0B9-B4CE-4B9F-7C36F7023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648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B642-E474-FB96-CC85-87EB5906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D4B3D-01CC-2F09-E1CD-477683450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A912A-16A4-6E45-E6C7-54FF07A9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3BDD-93EA-1652-E49E-825C7E7CF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91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CB4F-DEF1-6315-5F5F-EC61630C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62868-7023-3DBF-61CD-C64094C29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695071-EC04-62C8-27CF-C4F40D261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6D5DA-F246-C23C-E0DC-EB0718872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050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83763-4FA8-E02F-B1C4-F74A17C37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20C38-6A30-ACFE-67D9-D548AF595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B04F-149D-B75E-F936-B7463696D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36F3A-6D49-8166-F102-35BE39DBF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4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6A2E5-FCA1-EB65-2E70-2FDE31B2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D7151-9A09-C0A2-A375-93D34CF19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90A6F-B7CD-DB74-79A5-664E55E0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8DE13-9BFA-C706-37D0-47966568D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6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1EFD-85FD-523F-7E05-59E6795A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E1FE6-22C3-3457-2A30-14D2BA90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55296-7161-5402-3369-29904A3E6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2AC45-7D45-7F09-60D3-8DDD2F66F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73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3A43-DA22-982C-B02D-C02DFB89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CAB0BD-3B9E-6DD4-6D97-EF6BDEC10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5E827-C9D2-5307-BD74-B7F52827F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D50B3-1F68-B719-60EC-F1E2B010D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00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21B7A-A2C7-6924-4B65-2EEC880FD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3B804-E94D-B9AF-F77D-7D58D80B2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FD0DA-5BDF-765E-53B3-6C21B6CB9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C8FF9-679F-82C8-BF16-9EF7F1D5C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11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660C-4284-7142-AD96-3674B8F20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F1B9A-2807-88B5-F882-0D79FD6CD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5C150-B14E-C5B3-3D22-9673C0570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0F4B2-9CD3-A3C3-56E8-3E5C63BCF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332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6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8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9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09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93B04-433D-7B53-3937-7507F09DD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179069-8F8E-6A9D-FFF4-ED9893582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2EDFC-7061-53BB-0CB7-71BD4D7A8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3ACDB-5C56-ADBB-4809-5F231179D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37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8414-93B2-9F57-16B1-A5305DCBC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AF726-37DA-832D-F9DA-BC702617B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C2FD7-C04C-F30A-0767-2CAACFD9A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03798-BF91-F7B7-22F1-E77BF1BED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81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CCE5-6C10-33A3-5CB3-BF3D9B4B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AB1D7-35ED-EEB6-D4F4-2FC09A1E8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ED00B5-84BC-A5D3-D93D-1F4622DE9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F2E1A-DC81-A4D3-5E4B-59F302F63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F97A9-F63F-B8CF-BB75-BDBD8665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7972B-6CAB-C053-62D5-A2C004C39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EA25D-C538-4C7F-63B1-2F66C15A6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B2077-4A50-102A-AFA4-B057D457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9874-4586-2981-B880-4C84C986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BC509-EB9B-6F22-3730-BE72B9381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9DB7C-B8EA-4E21-83BD-BB315C655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AB34A-39A9-C630-4798-6E4FD79D0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895" y="4176728"/>
            <a:ext cx="381642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692F1-8A76-4D01-BDBE-02F1D2C54999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532430-68DD-E050-CF5E-A3C1209424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894" y="2242116"/>
            <a:ext cx="3816425" cy="1834956"/>
          </a:xfrm>
        </p:spPr>
        <p:txBody>
          <a:bodyPr anchor="b">
            <a:noAutofit/>
          </a:bodyPr>
          <a:lstStyle>
            <a:lvl1pPr algn="l">
              <a:defRPr lang="en-US" sz="48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90156" y="6392141"/>
            <a:ext cx="2844059" cy="365125"/>
          </a:xfrm>
        </p:spPr>
        <p:txBody>
          <a:bodyPr/>
          <a:lstStyle/>
          <a:p>
            <a:fld id="{11D092E8-470E-4A51-9508-A9FB031A7538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02524" y="6374246"/>
            <a:ext cx="385979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92141"/>
            <a:ext cx="693812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‹№›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0F98F1-58B1-71B5-CED7-25043889BE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307273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0371-AB2E-43EC-B1EC-FEC1D51CFCDF}" type="datetime1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23EA47-8A13-5580-E668-11C9EAA9C4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0 w 12188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1BEC-01D2-463C-96E6-C5D7E3681569}" type="datetime1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A7136-FB24-4296-9B5F-E9438D35389F}" type="datetime1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F6F8577-4E31-9E00-CB4D-B9ADB3FA3E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8507" y="0"/>
            <a:ext cx="5230317" cy="6858000"/>
          </a:xfrm>
          <a:custGeom>
            <a:avLst/>
            <a:gdLst>
              <a:gd name="connsiteX0" fmla="*/ 1015876 w 5230317"/>
              <a:gd name="connsiteY0" fmla="*/ 0 h 6858000"/>
              <a:gd name="connsiteX1" fmla="*/ 5230317 w 5230317"/>
              <a:gd name="connsiteY1" fmla="*/ 0 h 6858000"/>
              <a:gd name="connsiteX2" fmla="*/ 5230317 w 5230317"/>
              <a:gd name="connsiteY2" fmla="*/ 6858000 h 6858000"/>
              <a:gd name="connsiteX3" fmla="*/ 1015876 w 5230317"/>
              <a:gd name="connsiteY3" fmla="*/ 6858000 h 6858000"/>
              <a:gd name="connsiteX4" fmla="*/ 0 w 5230317"/>
              <a:gd name="connsiteY4" fmla="*/ 5842124 h 6858000"/>
              <a:gd name="connsiteX5" fmla="*/ 0 w 5230317"/>
              <a:gd name="connsiteY5" fmla="*/ 1015876 h 6858000"/>
              <a:gd name="connsiteX6" fmla="*/ 1015876 w 52303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0317" h="6858000">
                <a:moveTo>
                  <a:pt x="1015876" y="0"/>
                </a:moveTo>
                <a:lnTo>
                  <a:pt x="5230317" y="0"/>
                </a:lnTo>
                <a:lnTo>
                  <a:pt x="5230317" y="6858000"/>
                </a:lnTo>
                <a:lnTo>
                  <a:pt x="1015876" y="6858000"/>
                </a:lnTo>
                <a:cubicBezTo>
                  <a:pt x="454823" y="6858000"/>
                  <a:pt x="0" y="6403177"/>
                  <a:pt x="0" y="5842124"/>
                </a:cubicBezTo>
                <a:lnTo>
                  <a:pt x="0" y="1015876"/>
                </a:lnTo>
                <a:cubicBezTo>
                  <a:pt x="0" y="454823"/>
                  <a:pt x="454823" y="0"/>
                  <a:pt x="101587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93D5-9D09-4C53-A04A-A77F176E943D}" type="datetime1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54AEE8-08A7-1D3D-4CBC-A3538CD579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8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0C87-BDFA-4E15-BCF3-E126091BB9B3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</p:sldLayoutIdLst>
  <p:hf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lammp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21.png"/><Relationship Id="rId4" Type="http://schemas.openxmlformats.org/officeDocument/2006/relationships/image" Target="../media/image9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03.emf"/><Relationship Id="rId3" Type="http://schemas.openxmlformats.org/officeDocument/2006/relationships/image" Target="../media/image98.png"/><Relationship Id="rId7" Type="http://schemas.openxmlformats.org/officeDocument/2006/relationships/image" Target="../media/image100.emf"/><Relationship Id="rId12" Type="http://schemas.openxmlformats.org/officeDocument/2006/relationships/oleObject" Target="../embeddings/oleObject15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02.wmf"/><Relationship Id="rId5" Type="http://schemas.openxmlformats.org/officeDocument/2006/relationships/image" Target="../media/image99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0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gif"/><Relationship Id="rId5" Type="http://schemas.openxmlformats.org/officeDocument/2006/relationships/image" Target="../media/image111.gif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670942" y="0"/>
            <a:ext cx="53743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wo squares, one solid and one filled with horizontal lines">
            <a:extLst>
              <a:ext uri="{FF2B5EF4-FFF2-40B4-BE49-F238E27FC236}">
                <a16:creationId xmlns:a16="http://schemas.microsoft.com/office/drawing/2014/main" id="{25EBE140-7C5C-B70E-12C0-B97187039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324" y="599300"/>
            <a:ext cx="3719496" cy="3719496"/>
          </a:xfrm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7B64FC0-0989-3811-789D-CA7505FD87C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t="4909" r="4710" b="10526"/>
          <a:stretch/>
        </p:blipFill>
        <p:spPr>
          <a:xfrm>
            <a:off x="5230470" y="404664"/>
            <a:ext cx="6958355" cy="3672465"/>
          </a:xfr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5086300" y="0"/>
            <a:ext cx="7109189" cy="6858000"/>
          </a:xfrm>
          <a:prstGeom prst="rect">
            <a:avLst/>
          </a:prstGeom>
          <a:solidFill>
            <a:srgbClr val="053982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5122E0-56C8-349E-B9D5-5C64CDAB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96" y="3861048"/>
            <a:ext cx="11639029" cy="1834956"/>
          </a:xfrm>
        </p:spPr>
        <p:txBody>
          <a:bodyPr/>
          <a:lstStyle/>
          <a:p>
            <a:pPr algn="ctr"/>
            <a:r>
              <a:rPr lang="en-US" sz="3200" dirty="0"/>
              <a:t>Application of High-Performance Computing and Machine Learning for Characterization of Nanostructures, Composite Materials, and Energy-Conversion Structures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34BAD65-0DFA-BDA9-2535-B6AE6F96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461" y="6058293"/>
            <a:ext cx="5148150" cy="76444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Vasyl Kuryliuk</a:t>
            </a:r>
            <a:r>
              <a:rPr lang="uk-UA" sz="2800" b="1" dirty="0"/>
              <a:t> </a:t>
            </a:r>
            <a:r>
              <a:rPr lang="en-US" sz="2800" b="1" dirty="0"/>
              <a:t>and  Oleg </a:t>
            </a:r>
            <a:r>
              <a:rPr lang="en-US" sz="2800" b="1" dirty="0" err="1"/>
              <a:t>Olikh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CB8D7-1947-F0ED-5088-11F8A27F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65607A-F7D7-1D96-B00C-A785CF8102D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8E84DAC-C4C0-C425-FB5F-07F4DC62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graphicFrame>
        <p:nvGraphicFramePr>
          <p:cNvPr id="15" name="Таблиця 14">
            <a:extLst>
              <a:ext uri="{FF2B5EF4-FFF2-40B4-BE49-F238E27FC236}">
                <a16:creationId xmlns:a16="http://schemas.microsoft.com/office/drawing/2014/main" id="{1A8E2580-032B-9F4D-DC8C-73AB1676A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299109"/>
              </p:ext>
            </p:extLst>
          </p:nvPr>
        </p:nvGraphicFramePr>
        <p:xfrm>
          <a:off x="1228147" y="1447095"/>
          <a:ext cx="10729192" cy="496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4596">
                  <a:extLst>
                    <a:ext uri="{9D8B030D-6E8A-4147-A177-3AD203B41FA5}">
                      <a16:colId xmlns:a16="http://schemas.microsoft.com/office/drawing/2014/main" val="2372929450"/>
                    </a:ext>
                  </a:extLst>
                </a:gridCol>
                <a:gridCol w="5364596">
                  <a:extLst>
                    <a:ext uri="{9D8B030D-6E8A-4147-A177-3AD203B41FA5}">
                      <a16:colId xmlns:a16="http://schemas.microsoft.com/office/drawing/2014/main" val="3467442443"/>
                    </a:ext>
                  </a:extLst>
                </a:gridCol>
              </a:tblGrid>
              <a:tr h="102003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Display" panose="02000505000000020004" pitchFamily="2" charset="0"/>
                        </a:rPr>
                        <a:t>Non-Equilibrium Molecular Dynamics (NEMD) Method</a:t>
                      </a:r>
                      <a:endParaRPr lang="uk-UA" sz="2800" dirty="0">
                        <a:solidFill>
                          <a:schemeClr val="bg1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Display" panose="02000505000000020004" pitchFamily="2" charset="0"/>
                        </a:rPr>
                        <a:t>Equilibrium Molecular Dynamics (EMD) Method</a:t>
                      </a:r>
                      <a:endParaRPr lang="uk-UA" sz="2800" dirty="0">
                        <a:solidFill>
                          <a:schemeClr val="bg1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595589"/>
                  </a:ext>
                </a:extLst>
              </a:tr>
              <a:tr h="888416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Higher computational speed for the same number of atoms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Weak dependence of results on system size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59515"/>
                  </a:ext>
                </a:extLst>
              </a:tr>
              <a:tr h="1283268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Enables calculation of thermal boundary resistance between two materials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Allows calculation of thermal conductivity in all directions within a single simulation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656505"/>
                  </a:ext>
                </a:extLst>
              </a:tr>
              <a:tr h="493564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Results depend on the system size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Lower computational speed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800614"/>
                  </a:ext>
                </a:extLst>
              </a:tr>
              <a:tr h="1283268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Thermal conductivity can be determined only along the imposed heat flow direction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Cannot determine thermal boundary resistance between two materials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63223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713ABB-22A3-1985-A291-D8B4EA667AF3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274638"/>
            <a:ext cx="10052050" cy="711200"/>
          </a:xfrm>
        </p:spPr>
        <p:txBody>
          <a:bodyPr/>
          <a:lstStyle/>
          <a:p>
            <a:r>
              <a:rPr lang="en-US" dirty="0"/>
              <a:t>Computational Infrastructure</a:t>
            </a:r>
          </a:p>
        </p:txBody>
      </p:sp>
      <p:pic>
        <p:nvPicPr>
          <p:cNvPr id="2050" name="Picture 2" descr="Animated LAMMP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9" y="1283369"/>
            <a:ext cx="3900061" cy="11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кутник 7"/>
          <p:cNvSpPr/>
          <p:nvPr/>
        </p:nvSpPr>
        <p:spPr>
          <a:xfrm>
            <a:off x="2873083" y="2378469"/>
            <a:ext cx="3597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solidFill>
                  <a:srgbClr val="0070C0"/>
                </a:solidFill>
                <a:hlinkClick r:id="rId4"/>
              </a:rPr>
              <a:t>https://www.lammps.org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uk-UA" dirty="0">
              <a:solidFill>
                <a:srgbClr val="0070C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13" y="1127653"/>
            <a:ext cx="1273746" cy="127995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3097254"/>
            <a:ext cx="5760640" cy="3068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119582" y="1181065"/>
            <a:ext cx="4940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000" dirty="0">
                <a:solidFill>
                  <a:srgbClr val="7030A0"/>
                </a:solidFill>
              </a:rPr>
              <a:t>💎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Versatile molecular dynamics simulator: models solids, liquids, polymers, nanostructures, and biomolecules.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en-US" sz="2000" dirty="0">
                <a:solidFill>
                  <a:srgbClr val="00B050"/>
                </a:solidFill>
              </a:rPr>
              <a:t>⚙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Supports a wide range of interatomic potentials — classical, reactive (</a:t>
            </a:r>
            <a:r>
              <a:rPr lang="en-US" sz="2000" dirty="0" err="1">
                <a:solidFill>
                  <a:srgbClr val="002060"/>
                </a:solidFill>
              </a:rPr>
              <a:t>ReaxFF</a:t>
            </a:r>
            <a:r>
              <a:rPr lang="en-US" sz="2000" dirty="0">
                <a:solidFill>
                  <a:srgbClr val="002060"/>
                </a:solidFill>
              </a:rPr>
              <a:t>), machine-learned (MLP), and hybrid quantum–classical (QM/MM) models.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en-US" sz="2000" dirty="0"/>
              <a:t>⏩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Highly scalable performance — efficiently parallelized for thousands of CPU cores and GPU-enabled clusters.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uk-UA" sz="2000" dirty="0">
                <a:solidFill>
                  <a:srgbClr val="C00000"/>
                </a:solidFill>
              </a:rPr>
              <a:t>🔬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Extensible and interoperable — integrates with VASP, Quantum ESPRESSO, ASE, Python interfaces, machine learning libraries, and data analysis tools.</a:t>
            </a:r>
            <a:endParaRPr lang="uk-UA" sz="20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92B56-256B-C594-ACEF-05996C60FB2C}"/>
              </a:ext>
            </a:extLst>
          </p:cNvPr>
          <p:cNvSpPr txBox="1"/>
          <p:nvPr/>
        </p:nvSpPr>
        <p:spPr>
          <a:xfrm>
            <a:off x="1430302" y="6372036"/>
            <a:ext cx="5096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Number of publications using LAMMPS by year</a:t>
            </a:r>
            <a:endParaRPr lang="uk-UA" sz="1800" dirty="0"/>
          </a:p>
        </p:txBody>
      </p:sp>
      <p:cxnSp>
        <p:nvCxnSpPr>
          <p:cNvPr id="7" name="Straight Connector 15">
            <a:extLst>
              <a:ext uri="{FF2B5EF4-FFF2-40B4-BE49-F238E27FC236}">
                <a16:creationId xmlns:a16="http://schemas.microsoft.com/office/drawing/2014/main" id="{6DF5A60D-0F1A-C6ED-F1AE-59B9BE9E1976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кутник: округлені кути 17">
            <a:extLst>
              <a:ext uri="{FF2B5EF4-FFF2-40B4-BE49-F238E27FC236}">
                <a16:creationId xmlns:a16="http://schemas.microsoft.com/office/drawing/2014/main" id="{2626FFEF-48D3-4997-4ACD-31EF2DC7139F}"/>
              </a:ext>
            </a:extLst>
          </p:cNvPr>
          <p:cNvSpPr/>
          <p:nvPr/>
        </p:nvSpPr>
        <p:spPr>
          <a:xfrm>
            <a:off x="1197869" y="1196753"/>
            <a:ext cx="10801200" cy="554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274638"/>
            <a:ext cx="10052050" cy="711200"/>
          </a:xfrm>
        </p:spPr>
        <p:txBody>
          <a:bodyPr/>
          <a:lstStyle/>
          <a:p>
            <a:r>
              <a:rPr lang="en-US" dirty="0"/>
              <a:t>Computational Infrastructure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992" b="18545"/>
          <a:stretch>
            <a:fillRect/>
          </a:stretch>
        </p:blipFill>
        <p:spPr>
          <a:xfrm>
            <a:off x="1465985" y="2378312"/>
            <a:ext cx="4567237" cy="76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15DC30F0-5272-CC11-D445-7BA8ABAF4C56}"/>
              </a:ext>
            </a:extLst>
          </p:cNvPr>
          <p:cNvSpPr/>
          <p:nvPr/>
        </p:nvSpPr>
        <p:spPr>
          <a:xfrm>
            <a:off x="2998068" y="1327992"/>
            <a:ext cx="6767314" cy="45196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Tools for Pre- and Post-Processing</a:t>
            </a:r>
            <a:r>
              <a:rPr lang="uk-UA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IN" sz="3200" b="1" u="sng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FFA08-6AB6-2D0B-CBB5-F1802FF5207E}"/>
              </a:ext>
            </a:extLst>
          </p:cNvPr>
          <p:cNvSpPr txBox="1"/>
          <p:nvPr/>
        </p:nvSpPr>
        <p:spPr>
          <a:xfrm>
            <a:off x="6154793" y="2376821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Tool for building, converting, and manipulating atomic structures for simulations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r="5123"/>
          <a:stretch>
            <a:fillRect/>
          </a:stretch>
        </p:blipFill>
        <p:spPr>
          <a:xfrm>
            <a:off x="1447396" y="3528862"/>
            <a:ext cx="4585826" cy="81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9B6D7D-2FAB-2F19-C840-AFA598638B2B}"/>
              </a:ext>
            </a:extLst>
          </p:cNvPr>
          <p:cNvSpPr txBox="1"/>
          <p:nvPr/>
        </p:nvSpPr>
        <p:spPr>
          <a:xfrm>
            <a:off x="6154793" y="3570180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Script-based builder for complex molecular systems and LAMMPS input files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3159" b="4782"/>
          <a:stretch/>
        </p:blipFill>
        <p:spPr>
          <a:xfrm>
            <a:off x="1465985" y="4703009"/>
            <a:ext cx="4567237" cy="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9AF64D-4B35-B3B2-C489-A43EE7A05355}"/>
              </a:ext>
            </a:extLst>
          </p:cNvPr>
          <p:cNvSpPr txBox="1"/>
          <p:nvPr/>
        </p:nvSpPr>
        <p:spPr>
          <a:xfrm>
            <a:off x="6154793" y="4756462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Generates initial atomic configurations by packing molecules without overlaps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2054" name="Picture 6" descr="Latest OVITO topics - Materials Science Community Discour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82" y="5815243"/>
            <a:ext cx="2216842" cy="851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12BCFB-9CFB-BF34-E7D9-C61D8F16D798}"/>
              </a:ext>
            </a:extLst>
          </p:cNvPr>
          <p:cNvSpPr txBox="1"/>
          <p:nvPr/>
        </p:nvSpPr>
        <p:spPr>
          <a:xfrm>
            <a:off x="6154793" y="5886983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Visualization and analysis software for atomistic simulation data</a:t>
            </a:r>
            <a:endParaRPr lang="uk-UA" sz="2000" dirty="0">
              <a:solidFill>
                <a:srgbClr val="002060"/>
              </a:solidFill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7AF3E660-9F10-5823-3B43-9F8B5A5DEC88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5674FD7-4F6B-F74D-77F6-BF0C99EE6BF7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1F22BB-3F2E-D795-4212-D91AAE3B9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700809"/>
            <a:ext cx="4799505" cy="40925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59F4B3-FA96-DCD5-9154-8A39C0315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556792"/>
            <a:ext cx="5763283" cy="4761732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0C26D-302A-E54D-9140-84B4EFCC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A5125F-3BB1-1360-9A7A-5AD5BF0CAF0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295ED-8ADB-5A72-94FD-A0C8DD1A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9D9EA98-24B6-6E57-C674-595F4CF0C3D9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0C6A53-96B6-2224-0BAF-F56BE00BB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2276872"/>
            <a:ext cx="3941016" cy="28803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F780C6-D1B5-7C14-398B-79A12DB6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82" y="1268761"/>
            <a:ext cx="6192688" cy="50911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93BF9-7ED1-C2F2-1909-C4CC968C94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2" y="1484784"/>
            <a:ext cx="2160240" cy="2043342"/>
          </a:xfrm>
          <a:prstGeom prst="rect">
            <a:avLst/>
          </a:prstGeom>
        </p:spPr>
      </p:pic>
      <p:sp>
        <p:nvSpPr>
          <p:cNvPr id="8" name="Місце для номера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2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09D42-E867-372B-7B94-75D722190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2365A1-3458-9A1D-A25F-A4C2779E1DE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F8FB5-7103-DAAA-A4CA-7F70E58B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824C47F5-5F91-935D-EF17-9C45CCB629E0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42CEAB-03DC-EFC3-4582-28646946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556792"/>
            <a:ext cx="5760640" cy="4710688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8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/>
              <a:t>Phase-Change Composites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719FC526-349D-6299-873B-C7946973B0DE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3.png">
            <a:extLst>
              <a:ext uri="{FF2B5EF4-FFF2-40B4-BE49-F238E27FC236}">
                <a16:creationId xmlns:a16="http://schemas.microsoft.com/office/drawing/2014/main" id="{4EB7A59A-7C21-952D-2C83-388C8E0CC89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53852" y="1412775"/>
            <a:ext cx="5544616" cy="4413157"/>
          </a:xfrm>
          <a:prstGeom prst="rect">
            <a:avLst/>
          </a:prstGeom>
          <a:ln/>
        </p:spPr>
      </p:pic>
      <p:pic>
        <p:nvPicPr>
          <p:cNvPr id="9" name="image2.png">
            <a:extLst>
              <a:ext uri="{FF2B5EF4-FFF2-40B4-BE49-F238E27FC236}">
                <a16:creationId xmlns:a16="http://schemas.microsoft.com/office/drawing/2014/main" id="{A61C4BCB-DE3D-D4B1-25CF-EA112D65F69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716216" y="1395295"/>
            <a:ext cx="5400600" cy="4448115"/>
          </a:xfrm>
          <a:prstGeom prst="rect">
            <a:avLst/>
          </a:prstGeom>
          <a:ln/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9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1CBE31-54EA-C9C4-1415-0806A0F2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Mechanical Behavior Modeling: Motivation and Objectives</a:t>
            </a:r>
          </a:p>
        </p:txBody>
      </p:sp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id="{B3AD595A-A01B-1647-8D24-62A18C6B7155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4E3687B4-816B-BE01-3D00-3ED21687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6417" y="4678438"/>
            <a:ext cx="3715832" cy="140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5262285-5FEF-30FB-F99D-085950DF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56548" y="4711454"/>
            <a:ext cx="1810029" cy="136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BD536AF-A8FF-D889-E497-00DD053D2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3357" y="1572323"/>
            <a:ext cx="3160528" cy="269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DF7AFC3B-E08A-E28C-C2F5-834D2B4A8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25860" y="1628801"/>
            <a:ext cx="3876947" cy="2577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 descr="https://www.researchgate.net/profile/Joe-Wells-3/publication/216678848/figure/fig5/AS:305955041497089@1449956774220/Damage-observations-on-the-inside-surface-of-the-B-4-C-ceramic-plate-made_W640.jpg">
            <a:extLst>
              <a:ext uri="{FF2B5EF4-FFF2-40B4-BE49-F238E27FC236}">
                <a16:creationId xmlns:a16="http://schemas.microsoft.com/office/drawing/2014/main" id="{8891B328-C3F7-8074-A441-7DA2AB534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8"/>
          <a:stretch/>
        </p:blipFill>
        <p:spPr bwMode="auto">
          <a:xfrm>
            <a:off x="9190756" y="1393233"/>
            <a:ext cx="1653904" cy="244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B4C_TiC#4-9_100x_BS_001">
            <a:extLst>
              <a:ext uri="{FF2B5EF4-FFF2-40B4-BE49-F238E27FC236}">
                <a16:creationId xmlns:a16="http://schemas.microsoft.com/office/drawing/2014/main" id="{1F1061B5-85AF-CD79-4C86-6B5571BF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" b="6390"/>
          <a:stretch>
            <a:fillRect/>
          </a:stretch>
        </p:blipFill>
        <p:spPr bwMode="auto">
          <a:xfrm>
            <a:off x="8545818" y="4099408"/>
            <a:ext cx="2943780" cy="2560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</p:pic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F8DA6301-63AD-1071-0707-699C09C1B6D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7BB498-2BA6-D58E-2F10-C89242A0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08" y="1988840"/>
            <a:ext cx="3953446" cy="3953446"/>
          </a:xfrm>
          <a:prstGeom prst="rect">
            <a:avLst/>
          </a:prstGeom>
        </p:spPr>
      </p:pic>
      <p:sp>
        <p:nvSpPr>
          <p:cNvPr id="9" name="Стрілка вправо 9">
            <a:extLst>
              <a:ext uri="{FF2B5EF4-FFF2-40B4-BE49-F238E27FC236}">
                <a16:creationId xmlns:a16="http://schemas.microsoft.com/office/drawing/2014/main" id="{BEF73383-560F-6F55-E2FD-6C5C2B48A743}"/>
              </a:ext>
            </a:extLst>
          </p:cNvPr>
          <p:cNvSpPr/>
          <p:nvPr/>
        </p:nvSpPr>
        <p:spPr>
          <a:xfrm rot="1981742">
            <a:off x="1043593" y="3742571"/>
            <a:ext cx="453003" cy="21980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EE18A8-4F27-F0B2-45D3-2A7814B06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77" y="1988840"/>
            <a:ext cx="5240307" cy="4141423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1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177AF40-9566-D03A-435D-5CFB1FDD9DB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Зображення, що містить помаранчевий, червоний, Барвистість, Буршти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41E1BC3-B9A9-7E67-6C94-1B610B3FAA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92" y="3971661"/>
            <a:ext cx="2165222" cy="2264285"/>
          </a:xfrm>
          <a:prstGeom prst="rect">
            <a:avLst/>
          </a:prstGeom>
        </p:spPr>
      </p:pic>
      <p:pic>
        <p:nvPicPr>
          <p:cNvPr id="9" name="Рисунок 8" descr="Зображення, що містить помаранчевий, Барвистість, Бурштин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DB74201-E8DC-8B5F-5F99-A1CD57AB6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05" y="3964415"/>
            <a:ext cx="2099530" cy="2270145"/>
          </a:xfrm>
          <a:prstGeom prst="rect">
            <a:avLst/>
          </a:prstGeom>
        </p:spPr>
      </p:pic>
      <p:pic>
        <p:nvPicPr>
          <p:cNvPr id="10" name="Рисунок 9" descr="Зображення, що містить Барвистість, помаранчевий, Бурштин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3D2DAF7-77CF-76AF-2D91-EF22CB0786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19" y="3967705"/>
            <a:ext cx="2099530" cy="2270532"/>
          </a:xfrm>
          <a:prstGeom prst="rect">
            <a:avLst/>
          </a:prstGeom>
        </p:spPr>
      </p:pic>
      <p:pic>
        <p:nvPicPr>
          <p:cNvPr id="12" name="Рисунок 11" descr="Зображення, що містить Бурштин, помаранчевий, знімок екрана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E62E76B-02F2-5694-9CCE-E3D2709323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92" y="1700808"/>
            <a:ext cx="2001165" cy="2140573"/>
          </a:xfrm>
          <a:prstGeom prst="rect">
            <a:avLst/>
          </a:prstGeom>
        </p:spPr>
      </p:pic>
      <p:pic>
        <p:nvPicPr>
          <p:cNvPr id="13" name="Рисунок 12" descr="Зображення, що містить знімок екрана, Бурштин, помаранчевий, Прямокутник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AFDFC32-F7C3-3B1F-C848-8405849BB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92" y="1686314"/>
            <a:ext cx="1976356" cy="2147820"/>
          </a:xfrm>
          <a:prstGeom prst="rect">
            <a:avLst/>
          </a:prstGeom>
        </p:spPr>
      </p:pic>
      <p:pic>
        <p:nvPicPr>
          <p:cNvPr id="14" name="Рисунок 13" descr="Зображення, що містить знімок екрана, Прямокутник, візерунок, червон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129C38F3-565B-6F73-5C80-D402D3D9B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7" y="1698939"/>
            <a:ext cx="2135195" cy="2135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2A3BB1-3A32-48BF-C4AC-859B3200EC8A}"/>
              </a:ext>
            </a:extLst>
          </p:cNvPr>
          <p:cNvSpPr txBox="1"/>
          <p:nvPr/>
        </p:nvSpPr>
        <p:spPr>
          <a:xfrm>
            <a:off x="3741416" y="3579638"/>
            <a:ext cx="52128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=0%</a:t>
            </a:r>
            <a:endParaRPr lang="uk-UA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2FC94-9796-FB50-6EBA-00B0EC1D9FEF}"/>
              </a:ext>
            </a:extLst>
          </p:cNvPr>
          <p:cNvSpPr txBox="1"/>
          <p:nvPr/>
        </p:nvSpPr>
        <p:spPr>
          <a:xfrm>
            <a:off x="6886350" y="3591109"/>
            <a:ext cx="620351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=9.2%</a:t>
            </a:r>
            <a:endParaRPr lang="uk-UA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58FA9-649C-ECE4-BE6A-1AD7EF33A74A}"/>
              </a:ext>
            </a:extLst>
          </p:cNvPr>
          <p:cNvSpPr txBox="1"/>
          <p:nvPr/>
        </p:nvSpPr>
        <p:spPr>
          <a:xfrm>
            <a:off x="9982106" y="3595160"/>
            <a:ext cx="62053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=9.4%</a:t>
            </a:r>
            <a:endParaRPr lang="uk-UA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8E6493-DBAC-4DD6-51FD-324A0867CA44}"/>
              </a:ext>
            </a:extLst>
          </p:cNvPr>
          <p:cNvSpPr txBox="1"/>
          <p:nvPr/>
        </p:nvSpPr>
        <p:spPr>
          <a:xfrm>
            <a:off x="3590291" y="5992608"/>
            <a:ext cx="65415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=9.7%</a:t>
            </a:r>
            <a:endParaRPr lang="uk-UA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7C76E-CE37-584B-023D-0C1747F4D284}"/>
              </a:ext>
            </a:extLst>
          </p:cNvPr>
          <p:cNvSpPr txBox="1"/>
          <p:nvPr/>
        </p:nvSpPr>
        <p:spPr>
          <a:xfrm>
            <a:off x="6902181" y="5974206"/>
            <a:ext cx="64806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=9.9%</a:t>
            </a:r>
            <a:endParaRPr lang="uk-UA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1525C0-BBD6-ACA9-8D17-99A27DFE0C3D}"/>
              </a:ext>
            </a:extLst>
          </p:cNvPr>
          <p:cNvSpPr txBox="1"/>
          <p:nvPr/>
        </p:nvSpPr>
        <p:spPr>
          <a:xfrm>
            <a:off x="10097968" y="5982854"/>
            <a:ext cx="635381" cy="247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=1</a:t>
            </a:r>
            <a:r>
              <a:rPr lang="uk-UA" sz="1000" dirty="0"/>
              <a:t>0</a:t>
            </a:r>
            <a:r>
              <a:rPr lang="en-US" sz="1000" dirty="0"/>
              <a:t>.</a:t>
            </a:r>
            <a:r>
              <a:rPr lang="uk-UA" sz="1000" dirty="0"/>
              <a:t>1</a:t>
            </a:r>
            <a:r>
              <a:rPr lang="en-US" sz="1000" dirty="0"/>
              <a:t>%</a:t>
            </a:r>
            <a:endParaRPr lang="uk-UA" sz="1000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0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2103647"/>
          </a:xfrm>
        </p:spPr>
        <p:txBody>
          <a:bodyPr/>
          <a:lstStyle/>
          <a:p>
            <a:r>
              <a:rPr lang="en-US" dirty="0"/>
              <a:t>MD Simulations of Thermal Transport and Mechanical Behavior in Nanostructures and Composites</a:t>
            </a:r>
          </a:p>
        </p:txBody>
      </p:sp>
      <p:cxnSp>
        <p:nvCxnSpPr>
          <p:cNvPr id="5" name="Straight Connector 15">
            <a:extLst>
              <a:ext uri="{FF2B5EF4-FFF2-40B4-BE49-F238E27FC236}">
                <a16:creationId xmlns:a16="http://schemas.microsoft.com/office/drawing/2014/main" id="{5C31A364-F387-5386-ED07-72E32CB38F1E}"/>
              </a:ext>
            </a:extLst>
          </p:cNvPr>
          <p:cNvCxnSpPr>
            <a:cxnSpLocks/>
          </p:cNvCxnSpPr>
          <p:nvPr/>
        </p:nvCxnSpPr>
        <p:spPr>
          <a:xfrm>
            <a:off x="1413892" y="249289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A7EC46-1EE3-B55B-055A-5D2939953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t="9100" r="9036" b="31100"/>
          <a:stretch>
            <a:fillRect/>
          </a:stretch>
        </p:blipFill>
        <p:spPr>
          <a:xfrm>
            <a:off x="1197868" y="3325339"/>
            <a:ext cx="4783486" cy="2308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85306A-5DB9-A03C-0186-768900711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t="16801" r="8156" b="31309"/>
          <a:stretch>
            <a:fillRect/>
          </a:stretch>
        </p:blipFill>
        <p:spPr>
          <a:xfrm>
            <a:off x="6539646" y="3325339"/>
            <a:ext cx="5413950" cy="2308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Місце для номера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27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13990A-F70F-D7D1-8D71-A987D961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502D53-B95B-D4C9-89EF-D85D941E9396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425B7-35D0-C06B-AF75-8CBBC88E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B2EAE1CD-4074-1F73-C008-7FCC103B6C0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 descr="Зображення, що містить помаранчевий, знімок екрана, Бурштин, мистецтв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B2AD6E58-D2E0-1FB0-B3DE-F9B3B16EE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3" y="4097276"/>
            <a:ext cx="2769917" cy="2464449"/>
          </a:xfrm>
          <a:prstGeom prst="rect">
            <a:avLst/>
          </a:prstGeom>
        </p:spPr>
      </p:pic>
      <p:pic>
        <p:nvPicPr>
          <p:cNvPr id="30" name="Рисунок 29" descr="Зображення, що містить Бурштин, Барвистість, картина, помаранчев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9EC0686-8C89-3EB7-3008-49659A664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34" y="4097278"/>
            <a:ext cx="2177091" cy="2471576"/>
          </a:xfrm>
          <a:prstGeom prst="rect">
            <a:avLst/>
          </a:prstGeom>
        </p:spPr>
      </p:pic>
      <p:pic>
        <p:nvPicPr>
          <p:cNvPr id="31" name="Рисунок 30" descr="Зображення, що містить Бурштин, помаранчевий, Барвистість, карти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89431B2-1C39-3C55-91D4-62DA85969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43" y="4097332"/>
            <a:ext cx="2290375" cy="2452774"/>
          </a:xfrm>
          <a:prstGeom prst="rect">
            <a:avLst/>
          </a:prstGeom>
        </p:spPr>
      </p:pic>
      <p:pic>
        <p:nvPicPr>
          <p:cNvPr id="32" name="Рисунок 31" descr="Зображення, що містить помаранчевий, Бурштин, жовтий, Барвистість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E389A70-D171-FED7-E818-D6E277221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1657041"/>
            <a:ext cx="2127479" cy="2300829"/>
          </a:xfrm>
          <a:prstGeom prst="rect">
            <a:avLst/>
          </a:prstGeom>
        </p:spPr>
      </p:pic>
      <p:pic>
        <p:nvPicPr>
          <p:cNvPr id="33" name="Рисунок 32" descr="Зображення, що містить Бурштин, помаранчевий, Барвистість, знімок екра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25CC9CC-9567-07D7-AD6F-C01A725129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29" y="1657042"/>
            <a:ext cx="2116130" cy="2300829"/>
          </a:xfrm>
          <a:prstGeom prst="rect">
            <a:avLst/>
          </a:prstGeom>
        </p:spPr>
      </p:pic>
      <p:pic>
        <p:nvPicPr>
          <p:cNvPr id="34" name="Рисунок 33" descr="Зображення, що містить знімок екрана, червоний, помаранчевий, Прямокутник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7CFCD4B-F15C-C524-CD13-D436638ADF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91" y="1657043"/>
            <a:ext cx="2290375" cy="23008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0AD85A1-E81B-79D0-4F11-974FB7608CE3}"/>
              </a:ext>
            </a:extLst>
          </p:cNvPr>
          <p:cNvSpPr txBox="1"/>
          <p:nvPr/>
        </p:nvSpPr>
        <p:spPr>
          <a:xfrm>
            <a:off x="3881048" y="3715736"/>
            <a:ext cx="55237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=0%</a:t>
            </a:r>
            <a:endParaRPr lang="uk-UA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530690-6356-B013-581F-B6C41CC125C7}"/>
              </a:ext>
            </a:extLst>
          </p:cNvPr>
          <p:cNvSpPr txBox="1"/>
          <p:nvPr/>
        </p:nvSpPr>
        <p:spPr>
          <a:xfrm>
            <a:off x="7040809" y="3715682"/>
            <a:ext cx="60765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=9.5%</a:t>
            </a:r>
            <a:endParaRPr lang="uk-UA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E181DC-F747-7D9D-659F-12523174788E}"/>
              </a:ext>
            </a:extLst>
          </p:cNvPr>
          <p:cNvSpPr txBox="1"/>
          <p:nvPr/>
        </p:nvSpPr>
        <p:spPr>
          <a:xfrm>
            <a:off x="10007480" y="3724717"/>
            <a:ext cx="66268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=9.6%</a:t>
            </a:r>
            <a:endParaRPr lang="uk-UA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77F95-3455-FC79-3834-34235181679E}"/>
              </a:ext>
            </a:extLst>
          </p:cNvPr>
          <p:cNvSpPr txBox="1"/>
          <p:nvPr/>
        </p:nvSpPr>
        <p:spPr>
          <a:xfrm>
            <a:off x="3805194" y="6303794"/>
            <a:ext cx="639576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=9.7%</a:t>
            </a:r>
            <a:endParaRPr lang="uk-UA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50446A-C3A6-A625-D533-613A4E972C39}"/>
              </a:ext>
            </a:extLst>
          </p:cNvPr>
          <p:cNvSpPr txBox="1"/>
          <p:nvPr/>
        </p:nvSpPr>
        <p:spPr>
          <a:xfrm>
            <a:off x="7012951" y="6314938"/>
            <a:ext cx="71605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=1</a:t>
            </a:r>
            <a:r>
              <a:rPr lang="uk-UA" sz="1050" dirty="0"/>
              <a:t>3</a:t>
            </a:r>
            <a:r>
              <a:rPr lang="en-US" sz="1050" dirty="0"/>
              <a:t>.</a:t>
            </a:r>
            <a:r>
              <a:rPr lang="uk-UA" sz="1050" dirty="0"/>
              <a:t>8</a:t>
            </a:r>
            <a:r>
              <a:rPr lang="en-US" sz="1050" dirty="0"/>
              <a:t>%</a:t>
            </a:r>
            <a:endParaRPr lang="uk-UA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DBFE71-DDDE-7E42-4D02-EDDD73D91AC3}"/>
              </a:ext>
            </a:extLst>
          </p:cNvPr>
          <p:cNvSpPr txBox="1"/>
          <p:nvPr/>
        </p:nvSpPr>
        <p:spPr>
          <a:xfrm>
            <a:off x="10193388" y="6313269"/>
            <a:ext cx="692764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=1</a:t>
            </a:r>
            <a:r>
              <a:rPr lang="uk-UA" sz="1050" dirty="0"/>
              <a:t>4</a:t>
            </a:r>
            <a:r>
              <a:rPr lang="en-US" sz="1050" dirty="0"/>
              <a:t>.</a:t>
            </a:r>
            <a:r>
              <a:rPr lang="uk-UA" sz="1050" dirty="0"/>
              <a:t>0</a:t>
            </a:r>
            <a:r>
              <a:rPr lang="en-US" sz="1050" dirty="0"/>
              <a:t>%</a:t>
            </a:r>
            <a:endParaRPr lang="uk-UA" sz="1050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00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2A784-1132-5B7F-C150-B7980D6D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AF610B-ED16-0E1F-319C-11B17A225421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46F1F-E7EB-B15D-77D0-A2BAF02D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3ED93E9-C8E5-9BBA-1064-6A8C377C639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90437D0-2D80-F964-3F08-ABBCA99D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2B7646-F0AC-FB2F-909F-F429ECC0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630361"/>
            <a:ext cx="3848100" cy="4953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95571A-9C1E-2429-6D46-41B34E8DAD5D}"/>
              </a:ext>
            </a:extLst>
          </p:cNvPr>
          <p:cNvSpPr txBox="1">
            <a:spLocks/>
          </p:cNvSpPr>
          <p:nvPr/>
        </p:nvSpPr>
        <p:spPr>
          <a:xfrm>
            <a:off x="5950396" y="1484292"/>
            <a:ext cx="5760640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9F8E4-938D-EC5D-62E7-B4A42920EE29}"/>
              </a:ext>
            </a:extLst>
          </p:cNvPr>
          <p:cNvSpPr txBox="1"/>
          <p:nvPr/>
        </p:nvSpPr>
        <p:spPr>
          <a:xfrm>
            <a:off x="5950396" y="2420888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  <a:t>approximates the relation</a:t>
            </a:r>
            <a:b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</a:b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  <a:t>between an input and an output through analytic mathematical formula</a:t>
            </a:r>
            <a:endParaRPr lang="uk-UA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1CA3B-D6CB-B315-272E-5BF4C730BA49}"/>
              </a:ext>
            </a:extLst>
          </p:cNvPr>
          <p:cNvSpPr txBox="1"/>
          <p:nvPr/>
        </p:nvSpPr>
        <p:spPr>
          <a:xfrm>
            <a:off x="6068754" y="3814075"/>
            <a:ext cx="5510630" cy="254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Interpretability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Physical content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Suitable for small data sets</a:t>
            </a:r>
            <a:endParaRPr lang="uk-UA" sz="2800" b="1" dirty="0">
              <a:solidFill>
                <a:srgbClr val="CC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49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46B2E947-3FA9-E7D4-A66B-B18E5B4BB91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169DDF-6F65-6773-D4F6-CECC4415B9A2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1026" name="Рисунок 5">
            <a:extLst>
              <a:ext uri="{FF2B5EF4-FFF2-40B4-BE49-F238E27FC236}">
                <a16:creationId xmlns:a16="http://schemas.microsoft.com/office/drawing/2014/main" id="{25ED17CF-EDE7-2BE2-1C3A-73DC710E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54" y="2073112"/>
            <a:ext cx="3456384" cy="285702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Рисунок 6">
            <a:extLst>
              <a:ext uri="{FF2B5EF4-FFF2-40B4-BE49-F238E27FC236}">
                <a16:creationId xmlns:a16="http://schemas.microsoft.com/office/drawing/2014/main" id="{D466CD4C-8377-09ED-8C0D-400CC97A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738" y="2073112"/>
            <a:ext cx="3456384" cy="282525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6999A7-95D6-12BB-944E-3E33B831BB5B}"/>
              </a:ext>
            </a:extLst>
          </p:cNvPr>
          <p:cNvSpPr txBox="1"/>
          <p:nvPr/>
        </p:nvSpPr>
        <p:spPr>
          <a:xfrm>
            <a:off x="1223142" y="1412776"/>
            <a:ext cx="244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MD result:</a:t>
            </a:r>
            <a:endParaRPr lang="uk-UA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F3A77AE9-DF56-D402-E13F-73CEBAECDA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442540"/>
              </p:ext>
            </p:extLst>
          </p:nvPr>
        </p:nvGraphicFramePr>
        <p:xfrm>
          <a:off x="1375789" y="5404655"/>
          <a:ext cx="10608691" cy="10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89160" imgH="482400" progId="Equation.DSMT4">
                  <p:embed/>
                </p:oleObj>
              </mc:Choice>
              <mc:Fallback>
                <p:oleObj name="Equation" r:id="rId5" imgW="4889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5789" y="5404655"/>
                        <a:ext cx="10608691" cy="10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2EC4CD-AA42-6509-2059-A7C327CF2434}"/>
              </a:ext>
            </a:extLst>
          </p:cNvPr>
          <p:cNvSpPr txBox="1"/>
          <p:nvPr/>
        </p:nvSpPr>
        <p:spPr>
          <a:xfrm>
            <a:off x="1194643" y="4898898"/>
            <a:ext cx="222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SR result:</a:t>
            </a:r>
            <a:endParaRPr lang="uk-UA" sz="3600" b="1" dirty="0">
              <a:solidFill>
                <a:srgbClr val="7030A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2ED7C44-A99B-84C0-49C3-C5C52D28B3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2" y="2092786"/>
            <a:ext cx="3436748" cy="2814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91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19F40-2DBA-79A7-FAC1-D49AE57E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389E6A-7B9B-E418-434C-EE9C998096B9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DBD91-E23A-4AFB-DCDD-61D1959F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5C107A7-D04A-48C7-B0E3-CD964FE29CF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CD2B2D3-B7DC-5185-B5A0-84930C86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78259F-1072-9F3A-85C4-D3054028CC5B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F7FDCA-CD8E-7A51-B182-620367BE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67" y="2510912"/>
            <a:ext cx="5423478" cy="416247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1A7FA76-970A-1494-BA88-D60002E61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733464"/>
              </p:ext>
            </p:extLst>
          </p:nvPr>
        </p:nvGraphicFramePr>
        <p:xfrm>
          <a:off x="1269876" y="1517513"/>
          <a:ext cx="7272808" cy="71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89160" imgH="482400" progId="Equation.DSMT4">
                  <p:embed/>
                </p:oleObj>
              </mc:Choice>
              <mc:Fallback>
                <p:oleObj name="Equation" r:id="rId4" imgW="4889160" imgH="4824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F3A77AE9-DF56-D402-E13F-73CEBAECD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9876" y="1517513"/>
                        <a:ext cx="7272808" cy="71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>
            <a:extLst>
              <a:ext uri="{FF2B5EF4-FFF2-40B4-BE49-F238E27FC236}">
                <a16:creationId xmlns:a16="http://schemas.microsoft.com/office/drawing/2014/main" id="{A38F7B9A-CE7C-D3F0-7796-7BCA53DD0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2767776"/>
            <a:ext cx="4552381" cy="348474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74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E6210-A4A4-8E44-B0CB-4313D3AB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D2CFA7-56FA-0EEE-B85E-5ADC9928606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9B71D-7F66-D30A-52D8-9C102B6E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244754C-E6B9-2E95-531A-EBC12DE273B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9EB1BED-F730-2FCF-042E-E2F53D2D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4F4539-7BD4-4F68-4F98-FAD3D078C6B1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256584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29615DE1-9F05-9BDB-8AAD-436F706D04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255443"/>
              </p:ext>
            </p:extLst>
          </p:nvPr>
        </p:nvGraphicFramePr>
        <p:xfrm>
          <a:off x="2926060" y="1865744"/>
          <a:ext cx="1742902" cy="67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20560" imgH="203040" progId="Equation.DSMT4">
                  <p:embed/>
                </p:oleObj>
              </mc:Choice>
              <mc:Fallback>
                <p:oleObj name="Equation" r:id="rId3" imgW="520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6060" y="1865744"/>
                        <a:ext cx="1742902" cy="67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9A668DA-1A44-3D5A-2483-708655C005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497010"/>
              </p:ext>
            </p:extLst>
          </p:nvPr>
        </p:nvGraphicFramePr>
        <p:xfrm>
          <a:off x="8535988" y="1894901"/>
          <a:ext cx="2166936" cy="793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79360" progId="Equation.DSMT4">
                  <p:embed/>
                </p:oleObj>
              </mc:Choice>
              <mc:Fallback>
                <p:oleObj name="Equation" r:id="rId5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5988" y="1894901"/>
                        <a:ext cx="2166936" cy="793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9D6F58FB-6B2D-F17F-D7FF-66BB6A18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3038422"/>
            <a:ext cx="5040560" cy="240680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57404B0D-7353-DEA6-A7EE-B8555A38C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4" y="3038420"/>
            <a:ext cx="5040560" cy="240680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41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587CB4-16E3-249B-23FF-A16A9C38E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8519BB-8D40-2F47-C03B-5241719DAC80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E71E2-7408-CD52-F0A3-AC100FE5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9FCCFE9A-2CAB-1506-C341-DAAA2E9D4A47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AA7ACF2-09E8-7904-7D29-1233AB1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A8042B-6814-B4BD-76AB-092399FDBF11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27B2D31-CC17-F64B-3C64-9C1739D2D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626" y="1534251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b="1" i="1" dirty="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models for mobility in silicon</a:t>
            </a:r>
            <a:endParaRPr lang="uk-UA" altLang="uk-UA" sz="2400" b="1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0035A5D-6E0C-4D4A-8ED1-889041082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626" y="2279029"/>
            <a:ext cx="3284538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Brooks &amp; Herring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Conwell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&amp; Weisskopf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Fletcher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Caughey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&amp; Thomas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uk-UA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Dorkel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Masetti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Arora 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Klaassen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Philips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Noor Mohammad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uk-UA" altLang="uk-UA" sz="2000" dirty="0">
                <a:latin typeface="Arial" panose="020B0604020202020204" pitchFamily="34" charset="0"/>
              </a:rPr>
              <a:t>…</a:t>
            </a:r>
            <a:br>
              <a:rPr lang="en-GB" altLang="uk-UA" sz="2400" dirty="0">
                <a:latin typeface="Arial" panose="020B0604020202020204" pitchFamily="34" charset="0"/>
              </a:rPr>
            </a:br>
            <a:endParaRPr lang="uk-UA" altLang="uk-UA" sz="24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A0E90A-6148-DF6E-4D6A-EAE3034C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81" y="2167935"/>
            <a:ext cx="26336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 сполучна лінія 11">
            <a:extLst>
              <a:ext uri="{FF2B5EF4-FFF2-40B4-BE49-F238E27FC236}">
                <a16:creationId xmlns:a16="http://schemas.microsoft.com/office/drawing/2014/main" id="{C072E078-CB6C-9E0E-D1D3-076E41B52B6E}"/>
              </a:ext>
            </a:extLst>
          </p:cNvPr>
          <p:cNvCxnSpPr/>
          <p:nvPr/>
        </p:nvCxnSpPr>
        <p:spPr>
          <a:xfrm>
            <a:off x="4298701" y="2020266"/>
            <a:ext cx="0" cy="54419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395D2E-016E-83A3-A732-DF175367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44" y="2863492"/>
            <a:ext cx="4015971" cy="78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AAE19D7-0F71-5A48-AD54-9F68AFF55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4509132"/>
            <a:ext cx="5256584" cy="18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9178DE-8C59-1557-7DE6-C276DF4E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81" y="3865839"/>
            <a:ext cx="1149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86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08DD0-00D4-7A72-364B-B0B41FF3D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5FD6D8-F1D7-946A-2896-FAFC767CF0D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E7920-9EC2-A2C7-DCF4-B2A220C5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825699FC-7B42-02D6-8785-FA08AB918F0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7D2EC57-09B5-C2E9-9DD8-A41FF4BE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A6E9C3-1C59-07B0-F57E-9DB08FCD7C57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81F20698-9DC9-171B-DE1C-83B4D1FED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79" y="1589733"/>
            <a:ext cx="1511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CE6A739E-65A2-7D02-D456-AF23CDE5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518" y="1621484"/>
            <a:ext cx="20066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3C9257F8-21FE-280C-CE66-EFC22188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9" y="1599317"/>
            <a:ext cx="22447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6">
            <a:extLst>
              <a:ext uri="{FF2B5EF4-FFF2-40B4-BE49-F238E27FC236}">
                <a16:creationId xmlns:a16="http://schemas.microsoft.com/office/drawing/2014/main" id="{9C8F5745-C95A-F879-79A6-258B50F3C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538" y="2353694"/>
            <a:ext cx="807561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8">
            <a:extLst>
              <a:ext uri="{FF2B5EF4-FFF2-40B4-BE49-F238E27FC236}">
                <a16:creationId xmlns:a16="http://schemas.microsoft.com/office/drawing/2014/main" id="{56FBFA0C-A8FF-A755-7933-1073BE45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99" y="3221474"/>
            <a:ext cx="3398560" cy="61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9">
            <a:extLst>
              <a:ext uri="{FF2B5EF4-FFF2-40B4-BE49-F238E27FC236}">
                <a16:creationId xmlns:a16="http://schemas.microsoft.com/office/drawing/2014/main" id="{FF7D993C-BF4F-E274-991D-14AA6391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94" y="3071617"/>
            <a:ext cx="526732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D9EA98-4BBD-A302-9CEE-1171AA26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8" y="4008237"/>
            <a:ext cx="4132262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B75ED3-991C-EE3A-3069-B53F5DFF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4" y="6065116"/>
            <a:ext cx="186531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220BCC-6BB6-7DF6-B2C1-1440C0BD0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8" y="5489434"/>
            <a:ext cx="185896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6">
            <a:extLst>
              <a:ext uri="{FF2B5EF4-FFF2-40B4-BE49-F238E27FC236}">
                <a16:creationId xmlns:a16="http://schemas.microsoft.com/office/drawing/2014/main" id="{75008583-B562-156F-A5C6-6031D2D8B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884" y="5951479"/>
            <a:ext cx="15128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7">
            <a:extLst>
              <a:ext uri="{FF2B5EF4-FFF2-40B4-BE49-F238E27FC236}">
                <a16:creationId xmlns:a16="http://schemas.microsoft.com/office/drawing/2014/main" id="{03806B03-0F1F-4AAC-0B30-B8B3304B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5935604"/>
            <a:ext cx="15144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Рисунок 18">
            <a:extLst>
              <a:ext uri="{FF2B5EF4-FFF2-40B4-BE49-F238E27FC236}">
                <a16:creationId xmlns:a16="http://schemas.microsoft.com/office/drawing/2014/main" id="{5E1CBEEC-C62D-3355-51CE-4E853D7C0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35" y="4193234"/>
            <a:ext cx="5832649" cy="145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Рисунок 19">
            <a:extLst>
              <a:ext uri="{FF2B5EF4-FFF2-40B4-BE49-F238E27FC236}">
                <a16:creationId xmlns:a16="http://schemas.microsoft.com/office/drawing/2014/main" id="{1FF11E64-4131-A4EB-1C08-7F63A442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28" y="5844795"/>
            <a:ext cx="375761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4189D3-E55E-3F42-FFAA-3B90AB7A3F59}"/>
              </a:ext>
            </a:extLst>
          </p:cNvPr>
          <p:cNvSpPr txBox="1"/>
          <p:nvPr/>
        </p:nvSpPr>
        <p:spPr>
          <a:xfrm>
            <a:off x="1127189" y="3155147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electron:</a:t>
            </a:r>
            <a:endParaRPr lang="uk-UA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3447FA-6176-910B-C170-23B9A00E3847}"/>
              </a:ext>
            </a:extLst>
          </p:cNvPr>
          <p:cNvSpPr txBox="1"/>
          <p:nvPr/>
        </p:nvSpPr>
        <p:spPr>
          <a:xfrm>
            <a:off x="5202809" y="3088796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electron:</a:t>
            </a:r>
            <a:endParaRPr lang="uk-UA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06F884-07EB-259F-B3F1-896179307D9A}"/>
              </a:ext>
            </a:extLst>
          </p:cNvPr>
          <p:cNvSpPr txBox="1"/>
          <p:nvPr/>
        </p:nvSpPr>
        <p:spPr>
          <a:xfrm>
            <a:off x="5202809" y="3610431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hole:</a:t>
            </a:r>
            <a:endParaRPr lang="uk-UA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64791-82E2-3D11-9843-22DBF2DF67AF}"/>
              </a:ext>
            </a:extLst>
          </p:cNvPr>
          <p:cNvSpPr txBox="1"/>
          <p:nvPr/>
        </p:nvSpPr>
        <p:spPr>
          <a:xfrm>
            <a:off x="1170899" y="3514554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hole: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372912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A2AF7-2D7D-4F9E-7649-A20ED24EB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EC1153-ABAC-7433-DC56-42E6FBDED821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A3727-8D21-F490-8A17-3DBA456A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6BC65FE6-5EB8-5F17-7F13-748C2E12C96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9FDC2432-01C5-9F3C-E315-703552BB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23A56D-1F99-4E13-DD56-C57A0147173B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00706D00-B319-63C0-0F11-A3DAA7E94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09" y="1980325"/>
            <a:ext cx="3708376" cy="178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4E91BC38-25C1-0275-58DE-B89C173485BB}"/>
              </a:ext>
            </a:extLst>
          </p:cNvPr>
          <p:cNvCxnSpPr>
            <a:cxnSpLocks/>
          </p:cNvCxnSpPr>
          <p:nvPr/>
        </p:nvCxnSpPr>
        <p:spPr>
          <a:xfrm>
            <a:off x="6573154" y="1403348"/>
            <a:ext cx="0" cy="5353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>
            <a:extLst>
              <a:ext uri="{FF2B5EF4-FFF2-40B4-BE49-F238E27FC236}">
                <a16:creationId xmlns:a16="http://schemas.microsoft.com/office/drawing/2014/main" id="{8595C1B5-07C0-46FF-8BA0-99112DD61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388" y="1526787"/>
            <a:ext cx="37962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i="1" dirty="0">
                <a:solidFill>
                  <a:srgbClr val="C00000"/>
                </a:solidFill>
                <a:latin typeface="Arial" panose="020B0604020202020204" pitchFamily="34" charset="0"/>
              </a:rPr>
              <a:t>electrons, majority carriers</a:t>
            </a:r>
            <a:endParaRPr lang="uk-UA" altLang="uk-UA" sz="2400" i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7167866-E71A-7DE9-9A26-FDCA4CDF6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85" y="1518660"/>
            <a:ext cx="32832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i="1" dirty="0">
                <a:solidFill>
                  <a:srgbClr val="C00000"/>
                </a:solidFill>
                <a:latin typeface="Arial" panose="020B0604020202020204" pitchFamily="34" charset="0"/>
              </a:rPr>
              <a:t>holes, minority carriers</a:t>
            </a:r>
            <a:endParaRPr lang="uk-UA" altLang="uk-UA" sz="2400" i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Рисунок 12">
            <a:extLst>
              <a:ext uri="{FF2B5EF4-FFF2-40B4-BE49-F238E27FC236}">
                <a16:creationId xmlns:a16="http://schemas.microsoft.com/office/drawing/2014/main" id="{D83A475B-BC10-3C3F-E071-639A0895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074981"/>
            <a:ext cx="4328592" cy="160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B002256-0F71-1C08-6004-7869870689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57" y="3839677"/>
            <a:ext cx="3981115" cy="304804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F1378B7-4FD0-77B5-1C26-914162CE91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3" y="3788539"/>
            <a:ext cx="3797511" cy="29074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CFDCDFE-EA6E-FCE9-6C8A-27BF27C527B7}"/>
              </a:ext>
            </a:extLst>
          </p:cNvPr>
          <p:cNvSpPr txBox="1"/>
          <p:nvPr/>
        </p:nvSpPr>
        <p:spPr>
          <a:xfrm>
            <a:off x="5782582" y="4468081"/>
            <a:ext cx="1792422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APE to </a:t>
            </a:r>
            <a:r>
              <a:rPr lang="uk-UA" dirty="0" err="1"/>
              <a:t>Klaassen's</a:t>
            </a:r>
            <a:r>
              <a:rPr lang="uk-UA" dirty="0"/>
              <a:t> </a:t>
            </a:r>
            <a:r>
              <a:rPr lang="uk-UA" dirty="0" err="1"/>
              <a:t>theory</a:t>
            </a:r>
            <a:endParaRPr lang="uk-UA" dirty="0"/>
          </a:p>
        </p:txBody>
      </p:sp>
      <p:sp>
        <p:nvSpPr>
          <p:cNvPr id="23" name="Стрілка: вправо 22">
            <a:extLst>
              <a:ext uri="{FF2B5EF4-FFF2-40B4-BE49-F238E27FC236}">
                <a16:creationId xmlns:a16="http://schemas.microsoft.com/office/drawing/2014/main" id="{8C5B7D74-3503-9A4D-2138-3070952883FC}"/>
              </a:ext>
            </a:extLst>
          </p:cNvPr>
          <p:cNvSpPr/>
          <p:nvPr/>
        </p:nvSpPr>
        <p:spPr>
          <a:xfrm>
            <a:off x="7639582" y="4797152"/>
            <a:ext cx="398093" cy="5421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Стрілка: вправо 23">
            <a:extLst>
              <a:ext uri="{FF2B5EF4-FFF2-40B4-BE49-F238E27FC236}">
                <a16:creationId xmlns:a16="http://schemas.microsoft.com/office/drawing/2014/main" id="{ACA72715-4C81-1E1C-2CDD-79CFEB1BB6D6}"/>
              </a:ext>
            </a:extLst>
          </p:cNvPr>
          <p:cNvSpPr/>
          <p:nvPr/>
        </p:nvSpPr>
        <p:spPr>
          <a:xfrm flipH="1">
            <a:off x="5256805" y="4797152"/>
            <a:ext cx="398093" cy="5421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9989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1C49F-BAAA-4A33-47EC-7BD54335D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3A0129-F186-8C65-7D0C-05BF518401D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81AC8-CF63-9172-4F42-3BA25559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EBFFFDE-CE3F-9A4F-FF2F-9F0A2267DF2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9387AC3-76F9-92FB-5694-9DC98D97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92B1D-A36A-4670-FD36-082A716CC437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41BA8F2F-590F-5E39-C66F-26DA8570E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873042"/>
            <a:ext cx="10845679" cy="396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3E98DDEC-BE62-C83D-1303-71E2D3DDF86C}"/>
              </a:ext>
            </a:extLst>
          </p:cNvPr>
          <p:cNvSpPr/>
          <p:nvPr/>
        </p:nvSpPr>
        <p:spPr>
          <a:xfrm>
            <a:off x="936104" y="5301207"/>
            <a:ext cx="11134972" cy="7110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104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EC7D87-CC03-9003-D078-42D34518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7A855738-61B8-3458-5C54-DBE44C55D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665807"/>
              </p:ext>
            </p:extLst>
          </p:nvPr>
        </p:nvGraphicFramePr>
        <p:xfrm>
          <a:off x="2028131" y="5468386"/>
          <a:ext cx="32194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19000" imgH="794189" progId="Equation.DSMT4">
                  <p:embed/>
                </p:oleObj>
              </mc:Choice>
              <mc:Fallback>
                <p:oleObj name="Equation" r:id="rId3" imgW="3219000" imgH="794189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39DF4CFC-DB66-EBC8-38DF-F2B9BC2BCA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8131" y="5468386"/>
                        <a:ext cx="3219450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DF21213-CE7A-DA6A-B30E-125B6DE7499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10A92-4B98-E53B-DA09-F6473188B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EAF343EB-CE3B-61B8-7AB7-C4D8D5B1934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1BF8735-BC0B-1AAF-FAF4-A4F5B44D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798928-3155-E8BC-D4BB-DA607515E587}"/>
              </a:ext>
            </a:extLst>
          </p:cNvPr>
          <p:cNvSpPr txBox="1">
            <a:spLocks/>
          </p:cNvSpPr>
          <p:nvPr/>
        </p:nvSpPr>
        <p:spPr>
          <a:xfrm>
            <a:off x="8614692" y="596959"/>
            <a:ext cx="316835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GB, RF, SVR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BB1E0C-E3E6-FC91-3AA1-AEC3EC464F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808659"/>
            <a:ext cx="4913111" cy="3408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4AC515F-8D6A-8445-998E-6927AC67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49" y="1773823"/>
            <a:ext cx="4505320" cy="3482554"/>
          </a:xfrm>
          <a:prstGeom prst="rect">
            <a:avLst/>
          </a:prstGeom>
          <a:noFill/>
          <a:ln>
            <a:noFill/>
          </a:ln>
          <a:effectLst>
            <a:outerShdw blurRad="152400" dist="38100" dir="2700000" sx="103000" sy="103000" algn="tl" rotWithShape="0">
              <a:prstClr val="black">
                <a:alpha val="3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7F03791-59D0-9F65-E864-50C592D3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66" y="2564904"/>
            <a:ext cx="5040559" cy="389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7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AB6FEE-C5F6-CF2A-7228-F926E8F74DCD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33F30-DF6C-B18A-B9C4-2B474199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1498052"/>
            <a:ext cx="11062965" cy="452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E5121-DB6E-4AB4-4E73-EF9F5FB2AE54}"/>
              </a:ext>
            </a:extLst>
          </p:cNvPr>
          <p:cNvSpPr txBox="1"/>
          <p:nvPr/>
        </p:nvSpPr>
        <p:spPr>
          <a:xfrm>
            <a:off x="1173818" y="6075036"/>
            <a:ext cx="10400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(a) Growth rate of transistor count in processors (Moore’s law); (b) Historical trend of heat flux in bipolar and CMOS processors; (c) Computational efficiency vs. year and transistor length scale.</a:t>
            </a:r>
            <a:endParaRPr lang="uk-UA" sz="1800" dirty="0"/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FAA47-45FA-95C7-B034-5DA933A2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034A79-A522-E97E-3E25-E7B7D640A863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9D1F2-981B-3575-4130-8D8DC676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2A5A902-B86A-7FD3-667E-9C6E85205A09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5E442147-DA16-5D76-AFB4-51E09673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E13130-0E9C-C3BF-6231-E1F4CDDB7E3E}"/>
              </a:ext>
            </a:extLst>
          </p:cNvPr>
          <p:cNvSpPr txBox="1">
            <a:spLocks/>
          </p:cNvSpPr>
          <p:nvPr/>
        </p:nvSpPr>
        <p:spPr>
          <a:xfrm>
            <a:off x="8614692" y="596959"/>
            <a:ext cx="316835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GB, RF, SVR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102DF244-D5B7-9D4A-7294-1AE36A34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778" y="1717389"/>
            <a:ext cx="3252721" cy="424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305D57E-DD33-6606-3F3A-13DAC322A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08" y="1717388"/>
            <a:ext cx="3252723" cy="424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7F68E3E1-5D95-848F-0635-7A54E921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40" y="1717386"/>
            <a:ext cx="3252724" cy="42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983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0FDD2-E798-F353-0503-65CC7F1B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BF6D6F-B0CF-DD0A-C7EA-0C080CD4ED7A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CFBCC-F248-5A5D-E3C7-5A693FDB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5853B6FA-50FE-5147-C524-18121528C1D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89EB726-9219-83F8-FDC5-4D16C610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8BC7C-DCF9-3479-3312-E98A26841C84}"/>
              </a:ext>
            </a:extLst>
          </p:cNvPr>
          <p:cNvSpPr txBox="1"/>
          <p:nvPr/>
        </p:nvSpPr>
        <p:spPr>
          <a:xfrm>
            <a:off x="2998068" y="1556792"/>
            <a:ext cx="9001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Physics-Informed</a:t>
            </a:r>
            <a:r>
              <a:rPr lang="uk-UA" sz="40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 </a:t>
            </a:r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Neural</a:t>
            </a:r>
            <a:r>
              <a:rPr lang="uk-UA" sz="40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 </a:t>
            </a:r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Networks</a:t>
            </a:r>
            <a:endParaRPr lang="uk-UA" sz="4000" dirty="0">
              <a:solidFill>
                <a:srgbClr val="7030A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209B45C-901F-DE9D-E5D3-298DF08D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17" y="2996734"/>
            <a:ext cx="2288690" cy="2304474"/>
          </a:xfrm>
          <a:prstGeom prst="rect">
            <a:avLst/>
          </a:prstGeom>
        </p:spPr>
      </p:pic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3F1AE736-E2C3-74A6-B31C-59D1164D0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17760"/>
              </p:ext>
            </p:extLst>
          </p:nvPr>
        </p:nvGraphicFramePr>
        <p:xfrm>
          <a:off x="5674723" y="2528750"/>
          <a:ext cx="5466192" cy="773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18984" imgH="285810" progId="Equation.DSMT4">
                  <p:embed/>
                </p:oleObj>
              </mc:Choice>
              <mc:Fallback>
                <p:oleObj name="Equation" r:id="rId4" imgW="2018984" imgH="28581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4723" y="2528750"/>
                        <a:ext cx="5466192" cy="773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'єкт 22">
            <a:extLst>
              <a:ext uri="{FF2B5EF4-FFF2-40B4-BE49-F238E27FC236}">
                <a16:creationId xmlns:a16="http://schemas.microsoft.com/office/drawing/2014/main" id="{98A918B9-7BEA-14D7-C027-27A8B1EEB8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104592"/>
              </p:ext>
            </p:extLst>
          </p:nvPr>
        </p:nvGraphicFramePr>
        <p:xfrm>
          <a:off x="6567546" y="3402798"/>
          <a:ext cx="4063586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7230" imgH="352402" progId="Equation.DSMT4">
                  <p:embed/>
                </p:oleObj>
              </mc:Choice>
              <mc:Fallback>
                <p:oleObj name="Equation" r:id="rId6" imgW="1657230" imgH="35240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67546" y="3402798"/>
                        <a:ext cx="4063586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'єкт 23">
            <a:extLst>
              <a:ext uri="{FF2B5EF4-FFF2-40B4-BE49-F238E27FC236}">
                <a16:creationId xmlns:a16="http://schemas.microsoft.com/office/drawing/2014/main" id="{2B69C2B3-DDB5-F0A4-86BD-A7F1D85424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014453"/>
              </p:ext>
            </p:extLst>
          </p:nvPr>
        </p:nvGraphicFramePr>
        <p:xfrm>
          <a:off x="4450587" y="4593323"/>
          <a:ext cx="2448272" cy="54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79280" imgH="241200" progId="Equation.DSMT4">
                  <p:embed/>
                </p:oleObj>
              </mc:Choice>
              <mc:Fallback>
                <p:oleObj name="Equation" r:id="rId8" imgW="1079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50587" y="4593323"/>
                        <a:ext cx="2448272" cy="547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'єкт 25">
            <a:extLst>
              <a:ext uri="{FF2B5EF4-FFF2-40B4-BE49-F238E27FC236}">
                <a16:creationId xmlns:a16="http://schemas.microsoft.com/office/drawing/2014/main" id="{7013545F-5350-84E3-DDA1-B507A6804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728249"/>
              </p:ext>
            </p:extLst>
          </p:nvPr>
        </p:nvGraphicFramePr>
        <p:xfrm>
          <a:off x="4450587" y="5171487"/>
          <a:ext cx="3175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95280" imgH="241200" progId="Equation.DSMT4">
                  <p:embed/>
                </p:oleObj>
              </mc:Choice>
              <mc:Fallback>
                <p:oleObj name="Equation" r:id="rId10" imgW="1295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50587" y="5171487"/>
                        <a:ext cx="317500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'єкт 26">
            <a:extLst>
              <a:ext uri="{FF2B5EF4-FFF2-40B4-BE49-F238E27FC236}">
                <a16:creationId xmlns:a16="http://schemas.microsoft.com/office/drawing/2014/main" id="{FD97B2CB-8F50-7052-CC31-EEA2EF859D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515210"/>
              </p:ext>
            </p:extLst>
          </p:nvPr>
        </p:nvGraphicFramePr>
        <p:xfrm>
          <a:off x="9136396" y="4817167"/>
          <a:ext cx="1582626" cy="708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38199" imgH="285810" progId="Equation.DSMT4">
                  <p:embed/>
                </p:oleObj>
              </mc:Choice>
              <mc:Fallback>
                <p:oleObj name="Equation" r:id="rId12" imgW="638199" imgH="28581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36396" y="4817167"/>
                        <a:ext cx="1582626" cy="708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563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398663-D235-5E0A-9E30-3338D3D3B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9A7C28-948A-0F01-F62B-77E18D0052F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49C98-A3AF-9C6F-0EFB-6FAC16EA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5001BEFB-29E4-A25B-A845-80659BCF5DF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A42C99D-3A9D-7F53-B815-4B93EF29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006C44-125B-FEF0-2A21-87CD41EB058D}"/>
              </a:ext>
            </a:extLst>
          </p:cNvPr>
          <p:cNvSpPr txBox="1">
            <a:spLocks/>
          </p:cNvSpPr>
          <p:nvPr/>
        </p:nvSpPr>
        <p:spPr>
          <a:xfrm>
            <a:off x="9910836" y="630179"/>
            <a:ext cx="1584176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PINN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282140-156F-BF48-13EE-A014C32A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1543485"/>
            <a:ext cx="8712968" cy="4278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30AC68-8FAF-87E9-6B73-38FD80A1D57B}"/>
              </a:ext>
            </a:extLst>
          </p:cNvPr>
          <p:cNvSpPr txBox="1"/>
          <p:nvPr/>
        </p:nvSpPr>
        <p:spPr>
          <a:xfrm>
            <a:off x="2205980" y="5821763"/>
            <a:ext cx="90730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Physics-informed convolutional encoder-decoder neural network maps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70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DC508-1B17-EEB3-3368-403FF27D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899607-ED35-B931-8BD2-A7BAF3520299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DF72-4BB6-BD63-4F24-75522C59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1C64ADF-9525-2A9B-74FA-5214CCD43357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419CA29-01B0-49CF-13E8-B144AFA4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E4F270-3D8D-95CC-EB0C-B2F247696A4F}"/>
              </a:ext>
            </a:extLst>
          </p:cNvPr>
          <p:cNvSpPr txBox="1">
            <a:spLocks/>
          </p:cNvSpPr>
          <p:nvPr/>
        </p:nvSpPr>
        <p:spPr>
          <a:xfrm>
            <a:off x="9910836" y="630179"/>
            <a:ext cx="1584176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PINN</a:t>
            </a:r>
          </a:p>
        </p:txBody>
      </p:sp>
    </p:spTree>
    <p:extLst>
      <p:ext uri="{BB962C8B-B14F-4D97-AF65-F5344CB8AC3E}">
        <p14:creationId xmlns:p14="http://schemas.microsoft.com/office/powerpoint/2010/main" val="179293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8EE8F7-9713-5B11-80DE-C4F2A624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8A1D32-57E3-2677-D3E7-AF594A28BBA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B9C61-685C-7C12-25F5-E4C56EBC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Energy-Conversion Structures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2D709E9-C7C3-F712-45F0-7587C65A8B4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F3F7AAA-5790-0922-3C3E-A12959E6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13732-035C-779F-87A0-D9F2E9FA576D}"/>
              </a:ext>
            </a:extLst>
          </p:cNvPr>
          <p:cNvSpPr txBox="1"/>
          <p:nvPr/>
        </p:nvSpPr>
        <p:spPr>
          <a:xfrm>
            <a:off x="1341884" y="1539709"/>
            <a:ext cx="90730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The primary task: </a:t>
            </a:r>
          </a:p>
          <a:p>
            <a:r>
              <a:rPr lang="en-US" b="1" dirty="0">
                <a:solidFill>
                  <a:srgbClr val="7030A0"/>
                </a:solidFill>
              </a:rPr>
              <a:t>to quantify iron impurities in silicon solar cells using data derived from current–voltage characteristics</a:t>
            </a:r>
            <a:endParaRPr lang="uk-UA" b="1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57E7EB-BCE8-5647-5B46-EA8EC1D2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804" y="3861048"/>
            <a:ext cx="2160240" cy="23053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574DA6-2BF8-4852-5AE4-43A59CDA6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28" y="4014265"/>
            <a:ext cx="2160240" cy="23778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60CA34-8616-A137-848B-D6AC5F1A8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535" y="4183757"/>
            <a:ext cx="824732" cy="1602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92CAF9-9F8F-57AF-D5DA-45BF922631B7}"/>
              </a:ext>
            </a:extLst>
          </p:cNvPr>
          <p:cNvSpPr txBox="1"/>
          <p:nvPr/>
        </p:nvSpPr>
        <p:spPr>
          <a:xfrm>
            <a:off x="3723625" y="3036090"/>
            <a:ext cx="33972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b="1" i="1" dirty="0" err="1">
                <a:solidFill>
                  <a:srgbClr val="C00000"/>
                </a:solidFill>
              </a:rPr>
              <a:t>thermodynamic</a:t>
            </a:r>
            <a:r>
              <a:rPr lang="uk-UA" b="1" i="1" dirty="0">
                <a:solidFill>
                  <a:srgbClr val="C00000"/>
                </a:solidFill>
              </a:rPr>
              <a:t> </a:t>
            </a:r>
            <a:r>
              <a:rPr lang="uk-UA" b="1" i="1" dirty="0" err="1">
                <a:solidFill>
                  <a:srgbClr val="C00000"/>
                </a:solidFill>
              </a:rPr>
              <a:t>equilibrium</a:t>
            </a:r>
            <a:endParaRPr lang="uk-UA" b="1" i="1" dirty="0">
              <a:solidFill>
                <a:srgbClr val="C00000"/>
              </a:solidFill>
            </a:endParaRPr>
          </a:p>
        </p:txBody>
      </p:sp>
      <p:sp>
        <p:nvSpPr>
          <p:cNvPr id="14" name="Стрілка: вправо 13">
            <a:extLst>
              <a:ext uri="{FF2B5EF4-FFF2-40B4-BE49-F238E27FC236}">
                <a16:creationId xmlns:a16="http://schemas.microsoft.com/office/drawing/2014/main" id="{ED49283A-DF89-D2DB-D6B4-05F29233F034}"/>
              </a:ext>
            </a:extLst>
          </p:cNvPr>
          <p:cNvSpPr/>
          <p:nvPr/>
        </p:nvSpPr>
        <p:spPr>
          <a:xfrm>
            <a:off x="7448062" y="4581128"/>
            <a:ext cx="1325148" cy="50405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CD4DF-B987-E56A-DC43-1AE85E99EB4B}"/>
              </a:ext>
            </a:extLst>
          </p:cNvPr>
          <p:cNvSpPr txBox="1"/>
          <p:nvPr/>
        </p:nvSpPr>
        <p:spPr>
          <a:xfrm>
            <a:off x="6729897" y="4069767"/>
            <a:ext cx="2578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carrier injection</a:t>
            </a:r>
            <a:endParaRPr lang="uk-UA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989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16B34-7C6F-8FCE-4BAA-BE86F615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F2734C-E820-6594-C33E-6D666AF02DE6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AB969-0F23-8A19-B166-334B48629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1F160695-5DDD-3BA9-27B9-0B894477093A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61BB36B-23E5-CCCB-BC9B-4A562A09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ECEB75-0338-BA04-2A4A-57AD6A5C4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592896"/>
            <a:ext cx="9145016" cy="44260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44E9D38-5D52-3A0A-55F9-D5F7446176B3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EF4E-14EF-A1F3-B810-6776CFF2ABD2}"/>
              </a:ext>
            </a:extLst>
          </p:cNvPr>
          <p:cNvSpPr txBox="1"/>
          <p:nvPr/>
        </p:nvSpPr>
        <p:spPr>
          <a:xfrm>
            <a:off x="3358108" y="6130531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 workflow of the ML pipeline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821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2680F-CF54-4855-C50D-A60DD7CBB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5DEF1E-986F-C51F-6BE2-96AAF86A782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EAB8C58-2ADC-62D7-2EBE-BE20ADA4A42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C4193A3-137F-B495-4DAF-1023922A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B51DCA-5C7C-4235-C657-09D65FAC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04" y="1564601"/>
            <a:ext cx="4345241" cy="2938724"/>
          </a:xfrm>
          <a:prstGeom prst="rect">
            <a:avLst/>
          </a:prstGeom>
        </p:spPr>
      </p:pic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E9D0BDBB-C59C-BB7D-7DD6-6A69902C6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223" y="4644967"/>
            <a:ext cx="2578982" cy="197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E6B19-2C2B-FEFB-CE81-185FE19B33A6}"/>
              </a:ext>
            </a:extLst>
          </p:cNvPr>
          <p:cNvSpPr txBox="1"/>
          <p:nvPr/>
        </p:nvSpPr>
        <p:spPr>
          <a:xfrm>
            <a:off x="1895078" y="5291777"/>
            <a:ext cx="2016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SCAPS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2200" b="1" dirty="0">
                <a:latin typeface="Arial" panose="020B0604020202020204" pitchFamily="34" charset="0"/>
                <a:cs typeface="Arial" panose="020B0604020202020204" pitchFamily="34" charset="0"/>
              </a:rPr>
              <a:t>3.3.11</a:t>
            </a:r>
            <a:r>
              <a:rPr lang="uk-UA" sz="2000" dirty="0"/>
              <a:t> 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646E49-FC91-F113-9687-77C04048D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666741"/>
            <a:ext cx="4276278" cy="25963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9C0CF-F0FF-A62A-BA17-C5C30D08D3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55" y="3620563"/>
            <a:ext cx="4402039" cy="293872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0DBEB31-1997-B8CE-2E6B-B2C9498E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F5C646-A323-3D47-81FF-AA6ECC24CD2B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81FA80-52A5-6F84-16E1-C4A0D1BDA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227" y="4482433"/>
            <a:ext cx="3791940" cy="22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CAAC5-34F9-0B6C-986F-A7B7A8BC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0F58F7-0A5E-86F6-BE58-0147F3B24DD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11FA989-848E-AFBF-AF5F-EC009B6B3D8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2CFA5C6-5B39-719A-6EED-C818559D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D3926-908A-B574-D4E7-215318C7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24" y="1469175"/>
            <a:ext cx="5142922" cy="495542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3B297A4-6F9B-5EC0-6C5E-1B489B11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10E9BB5-3C7B-7D3C-B19E-16473C5E8E7E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723F2-4822-44A8-E565-DCE5E1AE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572" y="1505741"/>
            <a:ext cx="3981196" cy="48691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FA401F-4CFE-1DF6-66A1-154094717F87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Simulated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58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B7155-2968-E24C-855B-379D02DC0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01400-3C6A-8D2F-0E0C-0215542EF45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D06FA7D3-5E8E-3DDD-18C9-E4F3449BE95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8120877-EDB1-FEA7-33F1-5EE56E62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CEA45B-C188-FF8F-855E-AE064459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828F0F-06D7-7ED8-E584-2C3344B43F43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84E31-A571-1656-38A5-7C428BAD6FDE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Experimental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23959-EB20-E3AD-5B1A-082DFFCE2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49" y="1549126"/>
            <a:ext cx="5145922" cy="48644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CCBE8D-D445-AAB0-E829-4F203CC48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1556301"/>
            <a:ext cx="4032448" cy="48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05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79E0D2-B625-62B2-D81F-5E2D39FFA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65F845-642A-E66F-412A-D95DEEB19897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51DF9E6-26E1-D7D1-DB7C-242FC091458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E628B17-A167-CC46-BBEE-9C8A1E69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1B610F-DD93-6B7E-981B-6BA230CE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FF5686-166C-F688-5E67-BCE2DDBDAC7B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332643-F5DC-38C9-4999-1921C1BF9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839833"/>
            <a:ext cx="5256584" cy="40245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37B06E-C9A9-43D0-C76A-7CE275209E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72" y="1839833"/>
            <a:ext cx="5256583" cy="4024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83BEAB-B6D4-ADCC-8D70-7FF42AA6F364}"/>
              </a:ext>
            </a:extLst>
          </p:cNvPr>
          <p:cNvSpPr txBox="1"/>
          <p:nvPr/>
        </p:nvSpPr>
        <p:spPr>
          <a:xfrm>
            <a:off x="2622567" y="6130531"/>
            <a:ext cx="2263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Simulation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89C72-5367-FBD2-30A9-CFEF9F6AAD7F}"/>
              </a:ext>
            </a:extLst>
          </p:cNvPr>
          <p:cNvSpPr txBox="1"/>
          <p:nvPr/>
        </p:nvSpPr>
        <p:spPr>
          <a:xfrm>
            <a:off x="8434673" y="6108494"/>
            <a:ext cx="2263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Experiment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5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453B-D587-75F7-592B-A51B60C7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907AB8-807A-0E9B-C689-C339642556D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A74AA-C845-76CE-F0FA-E1098873928F}"/>
              </a:ext>
            </a:extLst>
          </p:cNvPr>
          <p:cNvSpPr txBox="1"/>
          <p:nvPr/>
        </p:nvSpPr>
        <p:spPr>
          <a:xfrm>
            <a:off x="8038628" y="5061515"/>
            <a:ext cx="40110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Schematic of the various types of waste energy sources and utilization of waste heat energy by a thermoelectric generator. (</a:t>
            </a:r>
            <a:r>
              <a:rPr lang="en-US" sz="1800" i="1" dirty="0"/>
              <a:t>Mater. Adv., 2021, 2, 1927-1956</a:t>
            </a:r>
            <a:r>
              <a:rPr lang="en-US" sz="1800" dirty="0"/>
              <a:t>)</a:t>
            </a:r>
            <a:endParaRPr lang="uk-UA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B9654E-88EB-FDE3-5923-D707641C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372084"/>
            <a:ext cx="5976664" cy="536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7B6A3103-A224-00BB-0BB9-BF31304E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3810800B-F865-79C4-776A-407A08C40A34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21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DEDF1-7930-EF87-2D91-5429A0FF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D56B67-98BB-350F-CE70-E6326036614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60516983-0E70-ECB2-FA5C-53641F7C7FD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95C34F21-16F0-B169-F644-2FE07BF6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A68354-34CE-C3A0-9395-46031B6B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FC3B4BE-D238-FEBE-3AB0-C64BE1B6FBF3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A687B6-76FC-625B-3204-A899C9146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3" y="1466592"/>
            <a:ext cx="9958307" cy="53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6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54AD0-0358-CFF8-52A4-E015D8BCA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410B89-912E-7AF1-3D39-A9288D32A83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CA449F3-D800-59AE-F046-544D918FE2D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D76A9553-EA13-59A4-95EA-D9F4344B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EE7A8E-59D7-7EE4-8132-0A513B4C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942B85-24BF-4ADD-635A-4D942A74D665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C667B0-CEAC-D5C7-134C-7BF85F495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56" y="1523738"/>
            <a:ext cx="9145016" cy="52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44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5E5864-0AF8-E94D-1544-1C6B5566B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62007D-971E-AEE9-0AB7-5FCE2F98EBB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713E36BE-1F80-4EFD-B55B-D6C7A2E9199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B8C73DF-A6A5-B527-BB2F-A5FDD718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6757A7-8B41-926C-7642-005FAC47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F994261-F70F-842B-AFCD-382330F73744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AC72C-DEFB-6ED4-DECF-2E8F1ACD8DCD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Simulated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F6CAD3-9435-3F27-FCC8-967A2159B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6" y="1412776"/>
            <a:ext cx="4994819" cy="49369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8E34E9-9B3B-0966-3CE4-412EEE0B08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23" y="1717469"/>
            <a:ext cx="2880000" cy="22254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24B040-C5A1-46C7-AB55-7F8BBD732A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39" y="4101276"/>
            <a:ext cx="2880000" cy="22254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F14AB6-6EBB-5E98-2807-C0F1F8079E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" y="4053737"/>
            <a:ext cx="2880000" cy="22254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D7BF30B-4BD9-FFE0-4C57-84BCD54778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3" y="1741942"/>
            <a:ext cx="2880000" cy="222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34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7E631-4481-79BA-192D-0C6B8DAC2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CA30C2-B4EF-7AF4-BA34-1E1F188B2E29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1BD426B-C36B-A4F5-E809-06996F7C95AD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D52CD2F-5DF9-36E6-481D-0E2DA8E4F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70A42A-A709-A3E4-52EE-99C2C3FB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22D3C87-0BF7-A577-B9C2-FD5330AF921F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385FC-9DCD-F8C6-9400-EE8D42B34A0B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Experimental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C43AFA-1F33-ECBE-FD85-128658299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625" y="1574464"/>
            <a:ext cx="2880000" cy="22254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F200E7-846D-315F-5D3D-0B7AC31FF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4" y="3811076"/>
            <a:ext cx="2880000" cy="22254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B512D5-4975-88E6-6BF2-85BAD216F5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33" y="3799919"/>
            <a:ext cx="2880000" cy="222545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366D2F-D713-37F2-1B18-446FBDF342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56" y="1574464"/>
            <a:ext cx="2880000" cy="22254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E566FDE-ED82-9A34-29C4-FF82B5921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200" y="1412776"/>
            <a:ext cx="5024982" cy="50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Summary and Conclusions</a:t>
            </a: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45325E1C-2F9B-2851-CBFD-AF78BA1B8005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Місце для номера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80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11D3DA7-8049-5625-1F40-BE8A38469FD5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59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3D58D79F-B85C-859E-F0DC-15DEF1A6EAFA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68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192C4-64B4-8F0F-E44C-EDDA4383E1D4}"/>
              </a:ext>
            </a:extLst>
          </p:cNvPr>
          <p:cNvSpPr txBox="1"/>
          <p:nvPr/>
        </p:nvSpPr>
        <p:spPr>
          <a:xfrm>
            <a:off x="1809936" y="2132856"/>
            <a:ext cx="8568952" cy="20458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Thank you </a:t>
            </a:r>
            <a:endParaRPr lang="uk-UA" sz="6000" b="1" i="0" dirty="0"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for your attention!</a:t>
            </a:r>
            <a:endParaRPr lang="en-US" sz="60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9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1B2C9-19FB-77CE-15CF-7220A175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D462B1-F638-2143-B981-7459EFD210C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F631B6-3568-714D-0059-F3DFF31D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53" y="1236681"/>
            <a:ext cx="2384463" cy="2171564"/>
          </a:xfrm>
          <a:prstGeom prst="rect">
            <a:avLst/>
          </a:prstGeom>
        </p:spPr>
      </p:pic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BEC4D73-3910-91E4-39C8-11956661D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42198"/>
              </p:ext>
            </p:extLst>
          </p:nvPr>
        </p:nvGraphicFramePr>
        <p:xfrm>
          <a:off x="1514033" y="5234225"/>
          <a:ext cx="1431131" cy="77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4960" imgH="774360" progId="Equation.DSMT4">
                  <p:embed/>
                </p:oleObj>
              </mc:Choice>
              <mc:Fallback>
                <p:oleObj name="Equation" r:id="rId4" imgW="1434960" imgH="774360" progId="Equation.DSMT4">
                  <p:embed/>
                  <p:pic>
                    <p:nvPicPr>
                      <p:cNvPr id="5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033" y="5234225"/>
                        <a:ext cx="1431131" cy="774188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551A2EB-E350-A66B-69C7-6F4D51B00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933559"/>
              </p:ext>
            </p:extLst>
          </p:nvPr>
        </p:nvGraphicFramePr>
        <p:xfrm>
          <a:off x="1128916" y="3587104"/>
          <a:ext cx="2324411" cy="134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57320" imgH="1650960" progId="Equation.DSMT4">
                  <p:embed/>
                </p:oleObj>
              </mc:Choice>
              <mc:Fallback>
                <p:oleObj name="Equation" r:id="rId6" imgW="2857320" imgH="1650960" progId="Equation.DSMT4">
                  <p:embed/>
                  <p:pic>
                    <p:nvPicPr>
                      <p:cNvPr id="9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916" y="3587104"/>
                        <a:ext cx="2324411" cy="1345984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8BA7355-A666-D80C-D258-5449FC9A3857}"/>
              </a:ext>
            </a:extLst>
          </p:cNvPr>
          <p:cNvSpPr txBox="1"/>
          <p:nvPr/>
        </p:nvSpPr>
        <p:spPr>
          <a:xfrm>
            <a:off x="4078188" y="5061515"/>
            <a:ext cx="7677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lphaLcParenBoth"/>
            </a:pPr>
            <a:r>
              <a:rPr lang="en-US" sz="1800" dirty="0"/>
              <a:t>Thermoelectric efficiency vs. hot-side temperature (Tc = 300 K).</a:t>
            </a:r>
            <a:r>
              <a:rPr lang="uk-UA" sz="1800" dirty="0"/>
              <a:t> </a:t>
            </a:r>
            <a:r>
              <a:rPr lang="en-US" sz="1800" dirty="0"/>
              <a:t>The 20–30% range marks the threshold for fossil-fuel replacement.</a:t>
            </a:r>
          </a:p>
          <a:p>
            <a:pPr marL="457200" indent="-457200" algn="just">
              <a:buAutoNum type="alphaLcParenBoth"/>
            </a:pPr>
            <a:endParaRPr lang="en-US" sz="1800" dirty="0"/>
          </a:p>
          <a:p>
            <a:pPr marL="457200" indent="-457200" algn="just">
              <a:buAutoNum type="alphaLcParenBoth"/>
            </a:pPr>
            <a:r>
              <a:rPr lang="en-US" sz="1800" dirty="0"/>
              <a:t>Figure of merit (ZT) vs. temperature for several typical thermoelectric materials.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1CBE98-E9F7-DEA3-340D-C97E6A09C9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135"/>
          <a:stretch/>
        </p:blipFill>
        <p:spPr>
          <a:xfrm>
            <a:off x="3646140" y="1735064"/>
            <a:ext cx="4151133" cy="293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5BB18A-149B-3050-5C0D-A9D5F2863A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448"/>
          <a:stretch/>
        </p:blipFill>
        <p:spPr>
          <a:xfrm>
            <a:off x="8076781" y="1746387"/>
            <a:ext cx="3994295" cy="292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DEDA78FA-E4EE-FF5B-A07C-CD6944AD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01374D91-969B-582C-22E8-EB8F83AE6DC9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5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D89C5-76FC-58BD-3EAB-7AFA2A5F5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5D5A2-D303-B9F9-DB97-DC8DA159296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667E46F-2C6F-989A-6264-48C8AD54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7455"/>
            <a:ext cx="10327194" cy="1477328"/>
          </a:xfrm>
        </p:spPr>
        <p:txBody>
          <a:bodyPr/>
          <a:lstStyle/>
          <a:p>
            <a:r>
              <a:rPr lang="en-US" dirty="0"/>
              <a:t>Atomistic Models for Thermal Transport Simulations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8B75F8-1107-F866-4048-84214B4004BD}"/>
              </a:ext>
            </a:extLst>
          </p:cNvPr>
          <p:cNvCxnSpPr>
            <a:cxnSpLocks/>
          </p:cNvCxnSpPr>
          <p:nvPr/>
        </p:nvCxnSpPr>
        <p:spPr>
          <a:xfrm>
            <a:off x="1413892" y="1340768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817784-FAAA-24EF-F9BF-4602160CF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6"/>
          <a:stretch>
            <a:fillRect/>
          </a:stretch>
        </p:blipFill>
        <p:spPr>
          <a:xfrm>
            <a:off x="1050070" y="1484783"/>
            <a:ext cx="7204582" cy="5363408"/>
          </a:xfrm>
          <a:prstGeom prst="rect">
            <a:avLst/>
          </a:prstGeom>
        </p:spPr>
      </p:pic>
      <p:pic>
        <p:nvPicPr>
          <p:cNvPr id="12" name="Picture 6" descr="https://lh7-us.googleusercontent.com/docsz/AD_4nXc3VL0lKuS3cGPqLJJsQRXHui1xEaBMRY39rbA9Fo6iY5iALkeW66wPdEuLD3yEB8YWZUnIbklKTng4jCEObelRhiHbjO-rsW6cnvrHKfMvsFj7Bu-9iYkyUCQ-LSKLdjTXn8Cfedcd90dEzl0zj5B0i6EKQABmLTh-OmgmI46slm5791dJABU?key=rtqjba_Y_JowWkMZao8lbQ">
            <a:extLst>
              <a:ext uri="{FF2B5EF4-FFF2-40B4-BE49-F238E27FC236}">
                <a16:creationId xmlns:a16="http://schemas.microsoft.com/office/drawing/2014/main" id="{FD372B7D-F113-DAE1-350F-C003096E4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1888">
            <a:off x="9299616" y="2235534"/>
            <a:ext cx="2044174" cy="2090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7-us.googleusercontent.com/docsz/AD_4nXcy3sHhFwuO0q8rJI5fT3bpmpPOGBIFZszQPkbAdYS0t0ykBZ3bzW_PQSQvk_jeWph8-1DFqoVx3Qifhw2tdCFzgOfCXuW4r-cxU7ZdPaMZRxVw1kznEneaRY3hf-8Zcet6bMCYENciG3qeDGmIRGeKIkMhGpChhJOJstW9NiksIU-Vhqr4SX4?key=rtqjba_Y_JowWkMZao8lbQ">
            <a:extLst>
              <a:ext uri="{FF2B5EF4-FFF2-40B4-BE49-F238E27FC236}">
                <a16:creationId xmlns:a16="http://schemas.microsoft.com/office/drawing/2014/main" id="{0049CF54-21CE-2A76-3188-BC9B9E8B0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9517">
            <a:off x="9027602" y="1419357"/>
            <a:ext cx="2206307" cy="8236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Хрест 13">
            <a:extLst>
              <a:ext uri="{FF2B5EF4-FFF2-40B4-BE49-F238E27FC236}">
                <a16:creationId xmlns:a16="http://schemas.microsoft.com/office/drawing/2014/main" id="{22887E7C-65B2-549D-A24F-1E5C26FAC7F4}"/>
              </a:ext>
            </a:extLst>
          </p:cNvPr>
          <p:cNvSpPr/>
          <p:nvPr/>
        </p:nvSpPr>
        <p:spPr>
          <a:xfrm>
            <a:off x="10172580" y="2099458"/>
            <a:ext cx="432048" cy="432048"/>
          </a:xfrm>
          <a:prstGeom prst="plus">
            <a:avLst>
              <a:gd name="adj" fmla="val 379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Стрілка: униз 14">
            <a:extLst>
              <a:ext uri="{FF2B5EF4-FFF2-40B4-BE49-F238E27FC236}">
                <a16:creationId xmlns:a16="http://schemas.microsoft.com/office/drawing/2014/main" id="{9C3D5091-6DBD-1200-F593-B9EE7902C41F}"/>
              </a:ext>
            </a:extLst>
          </p:cNvPr>
          <p:cNvSpPr/>
          <p:nvPr/>
        </p:nvSpPr>
        <p:spPr>
          <a:xfrm>
            <a:off x="10244588" y="4008836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3CF802D-F9E8-69E2-B7C8-E9478997A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63459">
            <a:off x="8736639" y="4224485"/>
            <a:ext cx="3112980" cy="2537043"/>
          </a:xfrm>
          <a:prstGeom prst="rect">
            <a:avLst/>
          </a:prstGeom>
        </p:spPr>
      </p:pic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5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B67D2-3785-1E0B-AD91-090569B9B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47F1CD-164C-BF8F-33D7-10BF9964F6B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ACE2264-6C7B-6FD0-F45E-3681FE67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2F996-2A1F-19AA-4CB6-E7C9C7527674}"/>
              </a:ext>
            </a:extLst>
          </p:cNvPr>
          <p:cNvSpPr txBox="1"/>
          <p:nvPr/>
        </p:nvSpPr>
        <p:spPr>
          <a:xfrm>
            <a:off x="6236242" y="1484784"/>
            <a:ext cx="57722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NEMD Method for Thermal Conductivity</a:t>
            </a:r>
            <a:r>
              <a:rPr lang="uk-UA" b="1" dirty="0">
                <a:solidFill>
                  <a:srgbClr val="002060"/>
                </a:solidFill>
              </a:rPr>
              <a:t>:</a:t>
            </a:r>
          </a:p>
          <a:p>
            <a:pPr algn="just"/>
            <a:endParaRPr lang="uk-UA" b="1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Divide the system into thin slabs along the heat flow direction.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Periodically swap velocities between the fastest atom in the cold slab and the slowest atom in the hot slab.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Repeated exchanges create a steady temperature gradient.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Compute heat flux and thermal conductivity from the resulting profile.</a:t>
            </a:r>
            <a:endParaRPr lang="uk-UA" sz="2000" dirty="0">
              <a:solidFill>
                <a:srgbClr val="002060"/>
              </a:solidFill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A7E29919-B360-0422-818C-5B0C56E2A1ED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F63CB8-0939-27E2-19B9-E85D88A76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76" y="1741458"/>
            <a:ext cx="4659504" cy="48568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Об'єкт 4">
            <a:extLst>
              <a:ext uri="{FF2B5EF4-FFF2-40B4-BE49-F238E27FC236}">
                <a16:creationId xmlns:a16="http://schemas.microsoft.com/office/drawing/2014/main" id="{EFFE6890-8088-8452-7266-161956BC4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272866"/>
              </p:ext>
            </p:extLst>
          </p:nvPr>
        </p:nvGraphicFramePr>
        <p:xfrm>
          <a:off x="2710036" y="1275526"/>
          <a:ext cx="13906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82680" imgH="736560" progId="Equation.DSMT4">
                  <p:embed/>
                </p:oleObj>
              </mc:Choice>
              <mc:Fallback>
                <p:oleObj name="Equation" r:id="rId4" imgW="1282680" imgH="736560" progId="Equation.DSMT4">
                  <p:embed/>
                  <p:pic>
                    <p:nvPicPr>
                      <p:cNvPr id="6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036" y="1275526"/>
                        <a:ext cx="1390650" cy="8001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9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47FF0-6C45-2EC0-86D5-E4B28EAA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BF094F-A29F-653A-6778-6AF9880C74DC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25AAC07-14FD-EEAB-E709-5C327396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126BC2FF-619C-99DA-F09E-ED933C16615C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7829EEFF-2146-80FA-F3EB-235D3224A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831336"/>
              </p:ext>
            </p:extLst>
          </p:nvPr>
        </p:nvGraphicFramePr>
        <p:xfrm>
          <a:off x="9029079" y="3491322"/>
          <a:ext cx="1831218" cy="10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799920" progId="Equation.DSMT4">
                  <p:embed/>
                </p:oleObj>
              </mc:Choice>
              <mc:Fallback>
                <p:oleObj name="Equation" r:id="rId3" imgW="1409400" imgH="799920" progId="Equation.DSMT4">
                  <p:embed/>
                  <p:pic>
                    <p:nvPicPr>
                      <p:cNvPr id="13" name="Об'єкт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9079" y="3491322"/>
                        <a:ext cx="1831218" cy="104038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0BE888C-FE18-1F3F-1958-9B87E6FDD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22" y="1956040"/>
            <a:ext cx="5852752" cy="3345168"/>
          </a:xfrm>
          <a:prstGeom prst="rect">
            <a:avLst/>
          </a:prstGeom>
        </p:spPr>
      </p:pic>
      <p:sp>
        <p:nvSpPr>
          <p:cNvPr id="14" name="Куб 13">
            <a:extLst>
              <a:ext uri="{FF2B5EF4-FFF2-40B4-BE49-F238E27FC236}">
                <a16:creationId xmlns:a16="http://schemas.microsoft.com/office/drawing/2014/main" id="{CD101A28-C0EB-2224-4F3E-60B8F84912A1}"/>
              </a:ext>
            </a:extLst>
          </p:cNvPr>
          <p:cNvSpPr/>
          <p:nvPr/>
        </p:nvSpPr>
        <p:spPr>
          <a:xfrm>
            <a:off x="2221696" y="1956040"/>
            <a:ext cx="2592713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Куб 14">
            <a:extLst>
              <a:ext uri="{FF2B5EF4-FFF2-40B4-BE49-F238E27FC236}">
                <a16:creationId xmlns:a16="http://schemas.microsoft.com/office/drawing/2014/main" id="{86508F7C-62D5-4932-4D9C-5CB57C33C259}"/>
              </a:ext>
            </a:extLst>
          </p:cNvPr>
          <p:cNvSpPr/>
          <p:nvPr/>
        </p:nvSpPr>
        <p:spPr>
          <a:xfrm>
            <a:off x="1575777" y="3213352"/>
            <a:ext cx="3884552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Куб 15">
            <a:extLst>
              <a:ext uri="{FF2B5EF4-FFF2-40B4-BE49-F238E27FC236}">
                <a16:creationId xmlns:a16="http://schemas.microsoft.com/office/drawing/2014/main" id="{294D572D-8615-4C7B-0083-6F62F09B61DC}"/>
              </a:ext>
            </a:extLst>
          </p:cNvPr>
          <p:cNvSpPr/>
          <p:nvPr/>
        </p:nvSpPr>
        <p:spPr>
          <a:xfrm>
            <a:off x="981844" y="4536921"/>
            <a:ext cx="5072418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79E9194E-49F7-E734-1402-182503E40F85}"/>
              </a:ext>
            </a:extLst>
          </p:cNvPr>
          <p:cNvSpPr/>
          <p:nvPr/>
        </p:nvSpPr>
        <p:spPr>
          <a:xfrm>
            <a:off x="3221553" y="2215365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Прямокутник 18">
            <a:extLst>
              <a:ext uri="{FF2B5EF4-FFF2-40B4-BE49-F238E27FC236}">
                <a16:creationId xmlns:a16="http://schemas.microsoft.com/office/drawing/2014/main" id="{486B2F45-CAA1-DF81-A1BC-E05DE9456C37}"/>
              </a:ext>
            </a:extLst>
          </p:cNvPr>
          <p:cNvSpPr/>
          <p:nvPr/>
        </p:nvSpPr>
        <p:spPr>
          <a:xfrm>
            <a:off x="3221553" y="3530473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35A8E74C-EDFF-F971-2EEE-A16B38D0B1DE}"/>
              </a:ext>
            </a:extLst>
          </p:cNvPr>
          <p:cNvSpPr/>
          <p:nvPr/>
        </p:nvSpPr>
        <p:spPr>
          <a:xfrm>
            <a:off x="3221553" y="4835909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23B077-06F9-AE00-E8CB-EF5E1F519224}"/>
              </a:ext>
            </a:extLst>
          </p:cNvPr>
          <p:cNvSpPr txBox="1"/>
          <p:nvPr/>
        </p:nvSpPr>
        <p:spPr>
          <a:xfrm>
            <a:off x="1197869" y="5860490"/>
            <a:ext cx="10801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Finite-size effects in thermal conductivity calculations using the NEMD method.</a:t>
            </a:r>
            <a:endParaRPr lang="uk-UA" sz="2000" dirty="0"/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F4779-BC4F-068C-6F7F-3AB25FBA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90815-A016-B915-0473-81DAAC50752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08DD8B3-52E0-E0AF-95B4-67F730AA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9642EE6F-CB28-8EF2-A1E6-49CB56F2A1F6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D4C80296-EB3E-75CB-2404-F38CA7C59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25468"/>
              </p:ext>
            </p:extLst>
          </p:nvPr>
        </p:nvGraphicFramePr>
        <p:xfrm>
          <a:off x="1035655" y="4620048"/>
          <a:ext cx="4897435" cy="89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77880" imgH="609480" progId="Equation.DSMT4">
                  <p:embed/>
                </p:oleObj>
              </mc:Choice>
              <mc:Fallback>
                <p:oleObj name="Equation" r:id="rId3" imgW="3377880" imgH="609480" progId="Equation.DSMT4">
                  <p:embed/>
                  <p:pic>
                    <p:nvPicPr>
                      <p:cNvPr id="4" name="Об'є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655" y="4620048"/>
                        <a:ext cx="4897435" cy="89911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9B39AEF3-63FB-8E77-8EB7-65F1474F47AD}"/>
              </a:ext>
            </a:extLst>
          </p:cNvPr>
          <p:cNvSpPr/>
          <p:nvPr/>
        </p:nvSpPr>
        <p:spPr>
          <a:xfrm>
            <a:off x="2206501" y="1794405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A1B8681-05DB-33DF-418C-6FC27CB3EBF9}"/>
              </a:ext>
            </a:extLst>
          </p:cNvPr>
          <p:cNvSpPr/>
          <p:nvPr/>
        </p:nvSpPr>
        <p:spPr>
          <a:xfrm>
            <a:off x="1517076" y="2566737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EA8A1E0-8119-6712-D7BE-DE6F7CA45F06}"/>
              </a:ext>
            </a:extLst>
          </p:cNvPr>
          <p:cNvSpPr/>
          <p:nvPr/>
        </p:nvSpPr>
        <p:spPr>
          <a:xfrm>
            <a:off x="2494501" y="2756573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F1A119E-196E-5DBC-3A34-2C75B7615864}"/>
              </a:ext>
            </a:extLst>
          </p:cNvPr>
          <p:cNvSpPr/>
          <p:nvPr/>
        </p:nvSpPr>
        <p:spPr>
          <a:xfrm>
            <a:off x="1229076" y="1627370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BBB9D56-0F40-584D-5BF7-7CFF7887C977}"/>
              </a:ext>
            </a:extLst>
          </p:cNvPr>
          <p:cNvSpPr/>
          <p:nvPr/>
        </p:nvSpPr>
        <p:spPr>
          <a:xfrm>
            <a:off x="3412786" y="1846648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D43874A-B669-AEE6-3EEB-FB8AED1E4E3E}"/>
              </a:ext>
            </a:extLst>
          </p:cNvPr>
          <p:cNvSpPr/>
          <p:nvPr/>
        </p:nvSpPr>
        <p:spPr>
          <a:xfrm>
            <a:off x="1262294" y="3378183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19136ED-6775-2277-D42A-8A3CA62E2A36}"/>
              </a:ext>
            </a:extLst>
          </p:cNvPr>
          <p:cNvSpPr/>
          <p:nvPr/>
        </p:nvSpPr>
        <p:spPr>
          <a:xfrm>
            <a:off x="3924230" y="2790585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252BD65-7278-94D6-E81C-36DCABA9F84A}"/>
              </a:ext>
            </a:extLst>
          </p:cNvPr>
          <p:cNvSpPr/>
          <p:nvPr/>
        </p:nvSpPr>
        <p:spPr>
          <a:xfrm>
            <a:off x="3102348" y="3396696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cxnSp>
        <p:nvCxnSpPr>
          <p:cNvPr id="21" name="Пряма зі стрілкою 20">
            <a:extLst>
              <a:ext uri="{FF2B5EF4-FFF2-40B4-BE49-F238E27FC236}">
                <a16:creationId xmlns:a16="http://schemas.microsoft.com/office/drawing/2014/main" id="{17FCD2AF-C569-D01C-C2E5-DCA5A998D7EA}"/>
              </a:ext>
            </a:extLst>
          </p:cNvPr>
          <p:cNvCxnSpPr/>
          <p:nvPr/>
        </p:nvCxnSpPr>
        <p:spPr>
          <a:xfrm flipV="1">
            <a:off x="1373076" y="1469888"/>
            <a:ext cx="688620" cy="30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 зі стрілкою 22">
            <a:extLst>
              <a:ext uri="{FF2B5EF4-FFF2-40B4-BE49-F238E27FC236}">
                <a16:creationId xmlns:a16="http://schemas.microsoft.com/office/drawing/2014/main" id="{D30EF64D-2F37-D4FB-6E81-73DE82F83796}"/>
              </a:ext>
            </a:extLst>
          </p:cNvPr>
          <p:cNvCxnSpPr/>
          <p:nvPr/>
        </p:nvCxnSpPr>
        <p:spPr>
          <a:xfrm flipH="1">
            <a:off x="1023309" y="3514852"/>
            <a:ext cx="382985" cy="6965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зі стрілкою 23">
            <a:extLst>
              <a:ext uri="{FF2B5EF4-FFF2-40B4-BE49-F238E27FC236}">
                <a16:creationId xmlns:a16="http://schemas.microsoft.com/office/drawing/2014/main" id="{512EEA42-B607-5179-4C89-EEA7C18F4D27}"/>
              </a:ext>
            </a:extLst>
          </p:cNvPr>
          <p:cNvCxnSpPr/>
          <p:nvPr/>
        </p:nvCxnSpPr>
        <p:spPr>
          <a:xfrm flipH="1" flipV="1">
            <a:off x="1262294" y="2291666"/>
            <a:ext cx="398782" cy="4068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2B22379E-2903-8F52-4EED-CC2E6BEF1594}"/>
              </a:ext>
            </a:extLst>
          </p:cNvPr>
          <p:cNvCxnSpPr/>
          <p:nvPr/>
        </p:nvCxnSpPr>
        <p:spPr>
          <a:xfrm>
            <a:off x="2350501" y="1945146"/>
            <a:ext cx="895847" cy="549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 зі стрілкою 25">
            <a:extLst>
              <a:ext uri="{FF2B5EF4-FFF2-40B4-BE49-F238E27FC236}">
                <a16:creationId xmlns:a16="http://schemas.microsoft.com/office/drawing/2014/main" id="{C8D01C80-6098-F120-C898-39436A631023}"/>
              </a:ext>
            </a:extLst>
          </p:cNvPr>
          <p:cNvCxnSpPr/>
          <p:nvPr/>
        </p:nvCxnSpPr>
        <p:spPr>
          <a:xfrm flipV="1">
            <a:off x="3556786" y="1360569"/>
            <a:ext cx="33176" cy="638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ECF13688-3591-483A-05F2-85AE9D9B2C51}"/>
              </a:ext>
            </a:extLst>
          </p:cNvPr>
          <p:cNvCxnSpPr/>
          <p:nvPr/>
        </p:nvCxnSpPr>
        <p:spPr>
          <a:xfrm flipH="1">
            <a:off x="3471926" y="2934585"/>
            <a:ext cx="614226" cy="269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28">
            <a:extLst>
              <a:ext uri="{FF2B5EF4-FFF2-40B4-BE49-F238E27FC236}">
                <a16:creationId xmlns:a16="http://schemas.microsoft.com/office/drawing/2014/main" id="{B794B559-CF31-DEC2-681C-3823DB8F49F0}"/>
              </a:ext>
            </a:extLst>
          </p:cNvPr>
          <p:cNvCxnSpPr/>
          <p:nvPr/>
        </p:nvCxnSpPr>
        <p:spPr>
          <a:xfrm flipH="1">
            <a:off x="2555217" y="3547437"/>
            <a:ext cx="703561" cy="8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 зі стрілкою 29">
            <a:extLst>
              <a:ext uri="{FF2B5EF4-FFF2-40B4-BE49-F238E27FC236}">
                <a16:creationId xmlns:a16="http://schemas.microsoft.com/office/drawing/2014/main" id="{2CA5F386-4210-EDB6-C981-60FF6B33346D}"/>
              </a:ext>
            </a:extLst>
          </p:cNvPr>
          <p:cNvCxnSpPr/>
          <p:nvPr/>
        </p:nvCxnSpPr>
        <p:spPr>
          <a:xfrm flipH="1">
            <a:off x="2113380" y="2903888"/>
            <a:ext cx="525121" cy="5259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 зі стрілкою 30">
            <a:extLst>
              <a:ext uri="{FF2B5EF4-FFF2-40B4-BE49-F238E27FC236}">
                <a16:creationId xmlns:a16="http://schemas.microsoft.com/office/drawing/2014/main" id="{69F02A2E-F9D8-C081-A66E-92513D91D570}"/>
              </a:ext>
            </a:extLst>
          </p:cNvPr>
          <p:cNvCxnSpPr/>
          <p:nvPr/>
        </p:nvCxnSpPr>
        <p:spPr>
          <a:xfrm flipV="1">
            <a:off x="1072549" y="4293096"/>
            <a:ext cx="437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853B929-6782-A587-AFAE-CE3D8DA6B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846" y="1437915"/>
            <a:ext cx="5896069" cy="409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7FF48E28-7602-AF29-37E1-7AE2BEC7A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555282"/>
              </p:ext>
            </p:extLst>
          </p:nvPr>
        </p:nvGraphicFramePr>
        <p:xfrm>
          <a:off x="1781024" y="5725798"/>
          <a:ext cx="3218648" cy="793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95200" imgH="507960" progId="Equation.DSMT4">
                  <p:embed/>
                </p:oleObj>
              </mc:Choice>
              <mc:Fallback>
                <p:oleObj name="Equation" r:id="rId6" imgW="2095200" imgH="507960" progId="Equation.DSMT4">
                  <p:embed/>
                  <p:pic>
                    <p:nvPicPr>
                      <p:cNvPr id="25" name="Об'єкт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024" y="5725798"/>
                        <a:ext cx="3218648" cy="793293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Прямокутник 33">
            <a:extLst>
              <a:ext uri="{FF2B5EF4-FFF2-40B4-BE49-F238E27FC236}">
                <a16:creationId xmlns:a16="http://schemas.microsoft.com/office/drawing/2014/main" id="{906097C8-4531-8450-952E-1D90C2A91523}"/>
              </a:ext>
            </a:extLst>
          </p:cNvPr>
          <p:cNvSpPr/>
          <p:nvPr/>
        </p:nvSpPr>
        <p:spPr>
          <a:xfrm>
            <a:off x="6053846" y="5796471"/>
            <a:ext cx="5801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Time dependence of the heat flux autocorrelation function and its integral value.</a:t>
            </a:r>
            <a:endParaRPr lang="uk-UA" sz="2000" dirty="0"/>
          </a:p>
        </p:txBody>
      </p:sp>
      <p:grpSp>
        <p:nvGrpSpPr>
          <p:cNvPr id="35" name="Групувати 34">
            <a:extLst>
              <a:ext uri="{FF2B5EF4-FFF2-40B4-BE49-F238E27FC236}">
                <a16:creationId xmlns:a16="http://schemas.microsoft.com/office/drawing/2014/main" id="{AEA6882E-87D1-9D78-9292-CC730639F557}"/>
              </a:ext>
            </a:extLst>
          </p:cNvPr>
          <p:cNvGrpSpPr/>
          <p:nvPr/>
        </p:nvGrpSpPr>
        <p:grpSpPr>
          <a:xfrm>
            <a:off x="8194301" y="2420422"/>
            <a:ext cx="3000045" cy="1790973"/>
            <a:chOff x="334944" y="1258836"/>
            <a:chExt cx="7048622" cy="4300854"/>
          </a:xfrm>
        </p:grpSpPr>
        <p:pic>
          <p:nvPicPr>
            <p:cNvPr id="36" name="Picture 4" descr="https://www.researchgate.net/profile/Zheyong-Fan/publication/324019318/figure/fig2/AS:616370467246088@1523965579784/a-Running-thermal-conductivity-for-bulk-silicon-at-300-K-and-zero-pressure-as-a_W640.jpg">
              <a:extLst>
                <a:ext uri="{FF2B5EF4-FFF2-40B4-BE49-F238E27FC236}">
                  <a16:creationId xmlns:a16="http://schemas.microsoft.com/office/drawing/2014/main" id="{760B2ECD-8104-1E4F-BCE9-949B42BA11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" b="50357"/>
            <a:stretch/>
          </p:blipFill>
          <p:spPr bwMode="auto">
            <a:xfrm>
              <a:off x="334944" y="1258836"/>
              <a:ext cx="7048622" cy="430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DA21C-58E0-8E50-AF96-30F74602DFBC}"/>
                </a:ext>
              </a:extLst>
            </p:cNvPr>
            <p:cNvSpPr txBox="1"/>
            <p:nvPr/>
          </p:nvSpPr>
          <p:spPr>
            <a:xfrm>
              <a:off x="334944" y="1258836"/>
              <a:ext cx="3059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uk-UA" dirty="0"/>
            </a:p>
          </p:txBody>
        </p:sp>
      </p:grpSp>
      <p:sp>
        <p:nvSpPr>
          <p:cNvPr id="12" name="Місце для номера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8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7" grpId="0" animBg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Custom 69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053982"/>
      </a:accent1>
      <a:accent2>
        <a:srgbClr val="4965A5"/>
      </a:accent2>
      <a:accent3>
        <a:srgbClr val="DFE2EA"/>
      </a:accent3>
      <a:accent4>
        <a:srgbClr val="EEEEEB"/>
      </a:accent4>
      <a:accent5>
        <a:srgbClr val="FE9809"/>
      </a:accent5>
      <a:accent6>
        <a:srgbClr val="E2201D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7735</TotalTime>
  <Words>1008</Words>
  <Application>Microsoft Office PowerPoint</Application>
  <PresentationFormat>Довільний</PresentationFormat>
  <Paragraphs>256</Paragraphs>
  <Slides>47</Slides>
  <Notes>47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10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47</vt:i4>
      </vt:variant>
    </vt:vector>
  </HeadingPairs>
  <TitlesOfParts>
    <vt:vector size="59" baseType="lpstr">
      <vt:lpstr>Arial</vt:lpstr>
      <vt:lpstr>Calibri</vt:lpstr>
      <vt:lpstr>Nirmala UI</vt:lpstr>
      <vt:lpstr>Open Sans</vt:lpstr>
      <vt:lpstr>Segoe UI</vt:lpstr>
      <vt:lpstr>Segoe UI Black</vt:lpstr>
      <vt:lpstr>Sitka Display</vt:lpstr>
      <vt:lpstr>STIX-Regular</vt:lpstr>
      <vt:lpstr>Times New Roman</vt:lpstr>
      <vt:lpstr>Wingdings</vt:lpstr>
      <vt:lpstr>Office Theme</vt:lpstr>
      <vt:lpstr>Equation</vt:lpstr>
      <vt:lpstr>Application of High-Performance Computing and Machine Learning for Characterization of Nanostructures, Composite Materials, and Energy-Conversion Structures</vt:lpstr>
      <vt:lpstr>MD Simulations of Thermal Transport and Mechanical Behavior in Nanostructures and Composites</vt:lpstr>
      <vt:lpstr>Thermal Transport Modeling: Motivation and Objectives</vt:lpstr>
      <vt:lpstr>Thermal Transport Modeling: Motivation and Objectives</vt:lpstr>
      <vt:lpstr>Thermal Transport Modeling: Motivation and Objectives</vt:lpstr>
      <vt:lpstr>Atomistic Models for Thermal Transport Simulations</vt:lpstr>
      <vt:lpstr>MD Simulation of Thermal Conductivity</vt:lpstr>
      <vt:lpstr>MD Simulation of Thermal Conductivity</vt:lpstr>
      <vt:lpstr>MD Simulation of Thermal Conductivity</vt:lpstr>
      <vt:lpstr>MD Simulation of Thermal Conductivity</vt:lpstr>
      <vt:lpstr>Computational Infrastructure</vt:lpstr>
      <vt:lpstr>Computational Infrastructure</vt:lpstr>
      <vt:lpstr>SiGe Nanowires: Results and Analysis</vt:lpstr>
      <vt:lpstr>SiGe Nanowires: Results and Analysis</vt:lpstr>
      <vt:lpstr>SiGe Nanowires: Results and Analysis</vt:lpstr>
      <vt:lpstr>Phase-Change Composites</vt:lpstr>
      <vt:lpstr>Mechanical Behavior Modeling: Motivation and Objectives</vt:lpstr>
      <vt:lpstr>Mechanical Response and Crack Propagation</vt:lpstr>
      <vt:lpstr>Mechanical Response and Crack Propagation</vt:lpstr>
      <vt:lpstr>Mechanical Response and Crack Propagation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Carrier Mobility in Si</vt:lpstr>
      <vt:lpstr>Machine Learning for Carrier Mobility in Si</vt:lpstr>
      <vt:lpstr>Machine Learning for Carrier Mobility in Si</vt:lpstr>
      <vt:lpstr>Machine Learning for Carrier Mobility in Si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Summary and Conclusions</vt:lpstr>
      <vt:lpstr>Future Work</vt:lpstr>
      <vt:lpstr>Acknowledgements</vt:lpstr>
      <vt:lpstr>Презентація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oleg</cp:lastModifiedBy>
  <cp:revision>180</cp:revision>
  <dcterms:created xsi:type="dcterms:W3CDTF">2013-09-12T13:05:01Z</dcterms:created>
  <dcterms:modified xsi:type="dcterms:W3CDTF">2025-10-17T08:51:18Z</dcterms:modified>
</cp:coreProperties>
</file>